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notesMasterIdLst>
    <p:notesMasterId r:id="rId40"/>
  </p:notesMasterIdLst>
  <p:handoutMasterIdLst>
    <p:handoutMasterId r:id="rId41"/>
  </p:handoutMasterIdLst>
  <p:sldIdLst>
    <p:sldId id="256" r:id="rId2"/>
    <p:sldId id="285" r:id="rId3"/>
    <p:sldId id="341" r:id="rId4"/>
    <p:sldId id="271" r:id="rId5"/>
    <p:sldId id="268" r:id="rId6"/>
    <p:sldId id="344" r:id="rId7"/>
    <p:sldId id="342" r:id="rId8"/>
    <p:sldId id="272" r:id="rId9"/>
    <p:sldId id="332" r:id="rId10"/>
    <p:sldId id="278" r:id="rId11"/>
    <p:sldId id="274" r:id="rId12"/>
    <p:sldId id="275" r:id="rId13"/>
    <p:sldId id="279" r:id="rId14"/>
    <p:sldId id="333" r:id="rId15"/>
    <p:sldId id="343" r:id="rId16"/>
    <p:sldId id="287" r:id="rId17"/>
    <p:sldId id="289" r:id="rId18"/>
    <p:sldId id="300" r:id="rId19"/>
    <p:sldId id="301" r:id="rId20"/>
    <p:sldId id="302" r:id="rId21"/>
    <p:sldId id="303" r:id="rId22"/>
    <p:sldId id="304" r:id="rId23"/>
    <p:sldId id="305" r:id="rId24"/>
    <p:sldId id="307" r:id="rId25"/>
    <p:sldId id="308" r:id="rId26"/>
    <p:sldId id="335" r:id="rId27"/>
    <p:sldId id="318" r:id="rId28"/>
    <p:sldId id="319" r:id="rId29"/>
    <p:sldId id="320" r:id="rId30"/>
    <p:sldId id="322" r:id="rId31"/>
    <p:sldId id="262" r:id="rId32"/>
    <p:sldId id="330" r:id="rId33"/>
    <p:sldId id="325" r:id="rId34"/>
    <p:sldId id="331" r:id="rId35"/>
    <p:sldId id="339" r:id="rId36"/>
    <p:sldId id="338" r:id="rId37"/>
    <p:sldId id="345" r:id="rId38"/>
    <p:sldId id="346" r:id="rId3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0FF6AC-1F84-47B0-8FCD-008F2EFFE024}">
          <p14:sldIdLst>
            <p14:sldId id="256"/>
            <p14:sldId id="285"/>
            <p14:sldId id="341"/>
            <p14:sldId id="271"/>
            <p14:sldId id="268"/>
            <p14:sldId id="344"/>
            <p14:sldId id="342"/>
            <p14:sldId id="272"/>
            <p14:sldId id="332"/>
            <p14:sldId id="278"/>
            <p14:sldId id="274"/>
            <p14:sldId id="275"/>
            <p14:sldId id="279"/>
            <p14:sldId id="333"/>
            <p14:sldId id="343"/>
            <p14:sldId id="287"/>
            <p14:sldId id="289"/>
            <p14:sldId id="300"/>
            <p14:sldId id="301"/>
            <p14:sldId id="302"/>
            <p14:sldId id="303"/>
            <p14:sldId id="304"/>
            <p14:sldId id="305"/>
            <p14:sldId id="307"/>
            <p14:sldId id="308"/>
            <p14:sldId id="335"/>
            <p14:sldId id="318"/>
            <p14:sldId id="319"/>
            <p14:sldId id="320"/>
            <p14:sldId id="322"/>
            <p14:sldId id="262"/>
            <p14:sldId id="330"/>
            <p14:sldId id="325"/>
            <p14:sldId id="331"/>
          </p14:sldIdLst>
        </p14:section>
        <p14:section name="Untitled Section" id="{F0D85FE4-90FA-45DE-B787-DCD1CFC691E2}">
          <p14:sldIdLst>
            <p14:sldId id="339"/>
            <p14:sldId id="338"/>
            <p14:sldId id="345"/>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84898" autoAdjust="0"/>
  </p:normalViewPr>
  <p:slideViewPr>
    <p:cSldViewPr snapToGrid="0">
      <p:cViewPr varScale="1">
        <p:scale>
          <a:sx n="67" d="100"/>
          <a:sy n="67" d="100"/>
        </p:scale>
        <p:origin x="644" y="60"/>
      </p:cViewPr>
      <p:guideLst/>
    </p:cSldViewPr>
  </p:slideViewPr>
  <p:notesTextViewPr>
    <p:cViewPr>
      <p:scale>
        <a:sx n="1" d="1"/>
        <a:sy n="1" d="1"/>
      </p:scale>
      <p:origin x="0" y="0"/>
    </p:cViewPr>
  </p:notesTextViewPr>
  <p:sorterViewPr>
    <p:cViewPr>
      <p:scale>
        <a:sx n="100" d="100"/>
        <a:sy n="100" d="100"/>
      </p:scale>
      <p:origin x="0" y="-15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FF1025C-6FD2-413D-85AB-798049451388}" type="datetimeFigureOut">
              <a:rPr lang="en-CA" smtClean="0"/>
              <a:t>2019-09-03</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2EF15C7-4876-4224-8467-3A447A69D563}" type="slidenum">
              <a:rPr lang="en-CA" smtClean="0"/>
              <a:t>‹#›</a:t>
            </a:fld>
            <a:endParaRPr lang="en-CA"/>
          </a:p>
        </p:txBody>
      </p:sp>
    </p:spTree>
    <p:extLst>
      <p:ext uri="{BB962C8B-B14F-4D97-AF65-F5344CB8AC3E}">
        <p14:creationId xmlns:p14="http://schemas.microsoft.com/office/powerpoint/2010/main" val="86224643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04T18:37:29.883"/>
    </inkml:context>
    <inkml:brush xml:id="br0">
      <inkml:brushProperty name="width" value="0.05" units="cm"/>
      <inkml:brushProperty name="height" value="0.05" units="cm"/>
      <inkml:brushProperty name="color" value="#5B2D90"/>
    </inkml:brush>
  </inkml:definitions>
  <inkml:trace contextRef="#ctx0" brushRef="#br0">1631 1190 9220,'-2'0'632,"2"-2"-48,-1 2-45,1-1-46,0 0-44,0 1-44,0-2-42,0 1-41,1 0-41,-1-1-40,2 1-38,-2 0-38,1-1-36,0 1-36,1 0-36,-1-1-33,2 0-74,-1-2-124,2 1-117,-1-1-109,1 1-101,0-1-95,0 0-86,0 0-78,1 2-108,-1-2-69,0 0-59,0 0-53,0 0-265,0 0-47,6-7-2860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517F6B5-7005-421E-9F9D-404F1D67A245}" type="datetimeFigureOut">
              <a:rPr lang="en-US" smtClean="0"/>
              <a:t>9/3/2019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332FEEB-C47E-417B-B79D-AC394759E76C}" type="slidenum">
              <a:rPr lang="en-US" smtClean="0"/>
              <a:t>‹#›</a:t>
            </a:fld>
            <a:endParaRPr lang="en-US"/>
          </a:p>
        </p:txBody>
      </p:sp>
    </p:spTree>
    <p:extLst>
      <p:ext uri="{BB962C8B-B14F-4D97-AF65-F5344CB8AC3E}">
        <p14:creationId xmlns:p14="http://schemas.microsoft.com/office/powerpoint/2010/main" val="244041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9332FEEB-C47E-417B-B79D-AC394759E76C}" type="slidenum">
              <a:rPr lang="en-US" smtClean="0"/>
              <a:t>1</a:t>
            </a:fld>
            <a:endParaRPr lang="en-US"/>
          </a:p>
        </p:txBody>
      </p:sp>
    </p:spTree>
    <p:extLst>
      <p:ext uri="{BB962C8B-B14F-4D97-AF65-F5344CB8AC3E}">
        <p14:creationId xmlns:p14="http://schemas.microsoft.com/office/powerpoint/2010/main" val="68171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900" dirty="0"/>
              <a:t>Analogy:  I want my surgeon to thoroughly understand what they are doing, but also be able to be accurate!  Not one or the other.</a:t>
            </a:r>
            <a:endParaRPr lang="en-US" sz="1900" dirty="0"/>
          </a:p>
        </p:txBody>
      </p:sp>
      <p:sp>
        <p:nvSpPr>
          <p:cNvPr id="4" name="Slide Number Placeholder 3"/>
          <p:cNvSpPr>
            <a:spLocks noGrp="1"/>
          </p:cNvSpPr>
          <p:nvPr>
            <p:ph type="sldNum" sz="quarter" idx="10"/>
          </p:nvPr>
        </p:nvSpPr>
        <p:spPr/>
        <p:txBody>
          <a:bodyPr/>
          <a:lstStyle/>
          <a:p>
            <a:fld id="{3EFCCD1A-6FE6-4443-A863-4D90DEAE9972}" type="slidenum">
              <a:rPr lang="en-US" smtClean="0"/>
              <a:pPr/>
              <a:t>17</a:t>
            </a:fld>
            <a:endParaRPr lang="en-US"/>
          </a:p>
        </p:txBody>
      </p:sp>
    </p:spTree>
    <p:extLst>
      <p:ext uri="{BB962C8B-B14F-4D97-AF65-F5344CB8AC3E}">
        <p14:creationId xmlns:p14="http://schemas.microsoft.com/office/powerpoint/2010/main" val="208887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Nicole: This is the third part of the model and remember that they all work together</a:t>
            </a:r>
          </a:p>
          <a:p>
            <a:r>
              <a:rPr lang="en-US" dirty="0">
                <a:cs typeface="Calibri"/>
              </a:rPr>
              <a:t>4 tools we will introduce you to today:</a:t>
            </a:r>
            <a:endParaRPr lang="en-US" dirty="0"/>
          </a:p>
          <a:p>
            <a:pPr marL="573880" lvl="1" indent="-220522">
              <a:spcBef>
                <a:spcPct val="20000"/>
              </a:spcBef>
              <a:spcAft>
                <a:spcPts val="464"/>
              </a:spcAft>
              <a:buChar char="•"/>
            </a:pPr>
            <a:r>
              <a:rPr lang="en-US" dirty="0"/>
              <a:t>Baseline </a:t>
            </a:r>
            <a:r>
              <a:rPr lang="en-US" dirty="0" err="1"/>
              <a:t>ASsessment</a:t>
            </a:r>
            <a:endParaRPr lang="en-US" dirty="0">
              <a:cs typeface="Calibri"/>
            </a:endParaRPr>
          </a:p>
          <a:p>
            <a:pPr marL="573880" lvl="1" indent="-220522">
              <a:spcBef>
                <a:spcPct val="20000"/>
              </a:spcBef>
              <a:spcAft>
                <a:spcPts val="464"/>
              </a:spcAft>
              <a:buChar char="•"/>
            </a:pPr>
            <a:r>
              <a:rPr lang="en-US" dirty="0"/>
              <a:t>Foundational Quizzes to drive next steps</a:t>
            </a:r>
            <a:endParaRPr lang="en-US" dirty="0">
              <a:cs typeface="Calibri"/>
            </a:endParaRPr>
          </a:p>
          <a:p>
            <a:pPr marL="573880" lvl="1" indent="-220522">
              <a:spcBef>
                <a:spcPct val="20000"/>
              </a:spcBef>
              <a:spcAft>
                <a:spcPts val="464"/>
              </a:spcAft>
              <a:buChar char="•"/>
            </a:pPr>
            <a:r>
              <a:rPr lang="en-US" dirty="0"/>
              <a:t>Mini Quizzes</a:t>
            </a:r>
            <a:endParaRPr lang="en-US" dirty="0">
              <a:cs typeface="Calibri"/>
            </a:endParaRPr>
          </a:p>
          <a:p>
            <a:pPr marL="573880" lvl="1" indent="-220522">
              <a:spcBef>
                <a:spcPct val="20000"/>
              </a:spcBef>
              <a:spcAft>
                <a:spcPts val="464"/>
              </a:spcAft>
              <a:buChar char="•"/>
            </a:pPr>
            <a:r>
              <a:rPr lang="en-US" dirty="0"/>
              <a:t>Student self assessment</a:t>
            </a:r>
            <a:endParaRPr lang="en-US" dirty="0">
              <a:cs typeface="Calibri"/>
            </a:endParaRPr>
          </a:p>
        </p:txBody>
      </p:sp>
      <p:sp>
        <p:nvSpPr>
          <p:cNvPr id="4" name="Slide Number Placeholder 3"/>
          <p:cNvSpPr>
            <a:spLocks noGrp="1"/>
          </p:cNvSpPr>
          <p:nvPr>
            <p:ph type="sldNum" sz="quarter" idx="5"/>
          </p:nvPr>
        </p:nvSpPr>
        <p:spPr/>
        <p:txBody>
          <a:bodyPr/>
          <a:lstStyle/>
          <a:p>
            <a:fld id="{6F2AB21A-3354-476C-8097-03F5F8B6F6D4}" type="slidenum">
              <a:rPr lang="en-US" smtClean="0"/>
              <a:pPr/>
              <a:t>18</a:t>
            </a:fld>
            <a:endParaRPr lang="en-US"/>
          </a:p>
        </p:txBody>
      </p:sp>
    </p:spTree>
    <p:extLst>
      <p:ext uri="{BB962C8B-B14F-4D97-AF65-F5344CB8AC3E}">
        <p14:creationId xmlns:p14="http://schemas.microsoft.com/office/powerpoint/2010/main" val="191290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this is summative, it is only a small piece of the puzzle. We will use some pieces to guide us, like if there were a few outcomes that stood out as issues. We may notice patterns that we need to work on, and think about how we need to do things differently  in the following year– not louder and slower. We need many other tools to use formatively along the way to make in impact on student learning.</a:t>
            </a:r>
          </a:p>
        </p:txBody>
      </p:sp>
      <p:sp>
        <p:nvSpPr>
          <p:cNvPr id="4" name="Slide Number Placeholder 3"/>
          <p:cNvSpPr>
            <a:spLocks noGrp="1"/>
          </p:cNvSpPr>
          <p:nvPr>
            <p:ph type="sldNum" sz="quarter" idx="5"/>
          </p:nvPr>
        </p:nvSpPr>
        <p:spPr/>
        <p:txBody>
          <a:bodyPr/>
          <a:lstStyle/>
          <a:p>
            <a:fld id="{6F2AB21A-3354-476C-8097-03F5F8B6F6D4}" type="slidenum">
              <a:rPr lang="en-US" smtClean="0"/>
              <a:pPr/>
              <a:t>19</a:t>
            </a:fld>
            <a:endParaRPr lang="en-US"/>
          </a:p>
        </p:txBody>
      </p:sp>
    </p:spTree>
    <p:extLst>
      <p:ext uri="{BB962C8B-B14F-4D97-AF65-F5344CB8AC3E}">
        <p14:creationId xmlns:p14="http://schemas.microsoft.com/office/powerpoint/2010/main" val="150505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endParaRPr lang="en-US" dirty="0">
              <a:cs typeface="Calibri"/>
            </a:endParaRPr>
          </a:p>
          <a:p>
            <a:r>
              <a:rPr lang="en-US" dirty="0"/>
              <a:t>Ongoing assessment -  A for L September to End</a:t>
            </a:r>
            <a:r>
              <a:rPr lang="en-US" baseline="0" dirty="0"/>
              <a:t> of </a:t>
            </a:r>
            <a:r>
              <a:rPr lang="en-US" dirty="0"/>
              <a:t>Jan.  will be important for students to know what the targets are and how they are doing. </a:t>
            </a:r>
            <a:endParaRPr lang="en-US" dirty="0">
              <a:cs typeface="Calibri"/>
            </a:endParaRPr>
          </a:p>
          <a:p>
            <a:r>
              <a:rPr lang="en-US" dirty="0"/>
              <a:t>In order to keep this ongoing, there are 4 quizzes that are administered during the second term after all the foundational outcomes have been addressed. </a:t>
            </a:r>
            <a:endParaRPr lang="en-US" dirty="0">
              <a:cs typeface="Calibri"/>
            </a:endParaRPr>
          </a:p>
        </p:txBody>
      </p:sp>
      <p:sp>
        <p:nvSpPr>
          <p:cNvPr id="4" name="Slide Number Placeholder 3"/>
          <p:cNvSpPr>
            <a:spLocks noGrp="1"/>
          </p:cNvSpPr>
          <p:nvPr>
            <p:ph type="sldNum" sz="quarter" idx="5"/>
          </p:nvPr>
        </p:nvSpPr>
        <p:spPr/>
        <p:txBody>
          <a:bodyPr/>
          <a:lstStyle/>
          <a:p>
            <a:fld id="{6F2AB21A-3354-476C-8097-03F5F8B6F6D4}" type="slidenum">
              <a:rPr lang="en-US" smtClean="0"/>
              <a:pPr/>
              <a:t>20</a:t>
            </a:fld>
            <a:endParaRPr lang="en-US"/>
          </a:p>
        </p:txBody>
      </p:sp>
    </p:spTree>
    <p:extLst>
      <p:ext uri="{BB962C8B-B14F-4D97-AF65-F5344CB8AC3E}">
        <p14:creationId xmlns:p14="http://schemas.microsoft.com/office/powerpoint/2010/main" val="362488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page have a student friendly </a:t>
            </a:r>
            <a:r>
              <a:rPr lang="en-US" err="1">
                <a:cs typeface="Calibri"/>
              </a:rPr>
              <a:t>statemnt</a:t>
            </a:r>
            <a:r>
              <a:rPr lang="en-US">
                <a:cs typeface="Calibri"/>
              </a:rPr>
              <a:t> (like posters)</a:t>
            </a:r>
          </a:p>
        </p:txBody>
      </p:sp>
      <p:sp>
        <p:nvSpPr>
          <p:cNvPr id="4" name="Slide Number Placeholder 3"/>
          <p:cNvSpPr>
            <a:spLocks noGrp="1"/>
          </p:cNvSpPr>
          <p:nvPr>
            <p:ph type="sldNum" sz="quarter" idx="5"/>
          </p:nvPr>
        </p:nvSpPr>
        <p:spPr/>
        <p:txBody>
          <a:bodyPr/>
          <a:lstStyle/>
          <a:p>
            <a:fld id="{6F2AB21A-3354-476C-8097-03F5F8B6F6D4}" type="slidenum">
              <a:rPr lang="en-US" smtClean="0"/>
              <a:pPr/>
              <a:t>21</a:t>
            </a:fld>
            <a:endParaRPr lang="en-US"/>
          </a:p>
        </p:txBody>
      </p:sp>
    </p:spTree>
    <p:extLst>
      <p:ext uri="{BB962C8B-B14F-4D97-AF65-F5344CB8AC3E}">
        <p14:creationId xmlns:p14="http://schemas.microsoft.com/office/powerpoint/2010/main" val="29235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misconception do you think each student has when they </a:t>
            </a:r>
            <a:r>
              <a:rPr lang="en-US" dirty="0" err="1">
                <a:cs typeface="Calibri"/>
              </a:rPr>
              <a:t>anwer</a:t>
            </a:r>
            <a:r>
              <a:rPr lang="en-US" dirty="0">
                <a:cs typeface="Calibri"/>
              </a:rPr>
              <a:t> each of the incorrect responses?  These are designed to uncover common errors.</a:t>
            </a:r>
            <a:endParaRPr lang="en-US" dirty="0"/>
          </a:p>
        </p:txBody>
      </p:sp>
      <p:sp>
        <p:nvSpPr>
          <p:cNvPr id="4" name="Slide Number Placeholder 3"/>
          <p:cNvSpPr>
            <a:spLocks noGrp="1"/>
          </p:cNvSpPr>
          <p:nvPr>
            <p:ph type="sldNum" sz="quarter" idx="5"/>
          </p:nvPr>
        </p:nvSpPr>
        <p:spPr/>
        <p:txBody>
          <a:bodyPr/>
          <a:lstStyle/>
          <a:p>
            <a:fld id="{6F2AB21A-3354-476C-8097-03F5F8B6F6D4}" type="slidenum">
              <a:rPr lang="en-US" smtClean="0"/>
              <a:pPr/>
              <a:t>22</a:t>
            </a:fld>
            <a:endParaRPr lang="en-US"/>
          </a:p>
        </p:txBody>
      </p:sp>
    </p:spTree>
    <p:extLst>
      <p:ext uri="{BB962C8B-B14F-4D97-AF65-F5344CB8AC3E}">
        <p14:creationId xmlns:p14="http://schemas.microsoft.com/office/powerpoint/2010/main" val="241927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a:p>
            <a:r>
              <a:rPr lang="en-US" baseline="0">
                <a:cs typeface="Calibri"/>
              </a:rPr>
              <a:t>This is not just about the quiz</a:t>
            </a:r>
            <a:r>
              <a:rPr lang="en-US">
                <a:cs typeface="Calibri"/>
              </a:rPr>
              <a:t> results. The intention is for these to be used formatively by the teacher to improve instruction, not as a summative tool by your division or school leader.</a:t>
            </a:r>
            <a:endParaRPr lang="en-US" baseline="0">
              <a:cs typeface="Calibri"/>
            </a:endParaRPr>
          </a:p>
          <a:p>
            <a:endParaRPr lang="en-US">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6F2AB21A-3354-476C-8097-03F5F8B6F6D4}" type="slidenum">
              <a:rPr lang="en-US" smtClean="0"/>
              <a:pPr/>
              <a:t>23</a:t>
            </a:fld>
            <a:endParaRPr lang="en-US"/>
          </a:p>
        </p:txBody>
      </p:sp>
    </p:spTree>
    <p:extLst>
      <p:ext uri="{BB962C8B-B14F-4D97-AF65-F5344CB8AC3E}">
        <p14:creationId xmlns:p14="http://schemas.microsoft.com/office/powerpoint/2010/main" val="78515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students fault. We need to take ownership – not louder slower</a:t>
            </a:r>
          </a:p>
        </p:txBody>
      </p:sp>
      <p:sp>
        <p:nvSpPr>
          <p:cNvPr id="4" name="Slide Number Placeholder 3"/>
          <p:cNvSpPr>
            <a:spLocks noGrp="1"/>
          </p:cNvSpPr>
          <p:nvPr>
            <p:ph type="sldNum" sz="quarter" idx="5"/>
          </p:nvPr>
        </p:nvSpPr>
        <p:spPr/>
        <p:txBody>
          <a:bodyPr/>
          <a:lstStyle/>
          <a:p>
            <a:fld id="{6F2AB21A-3354-476C-8097-03F5F8B6F6D4}" type="slidenum">
              <a:rPr lang="en-US" smtClean="0"/>
              <a:pPr/>
              <a:t>24</a:t>
            </a:fld>
            <a:endParaRPr lang="en-US"/>
          </a:p>
        </p:txBody>
      </p:sp>
    </p:spTree>
    <p:extLst>
      <p:ext uri="{BB962C8B-B14F-4D97-AF65-F5344CB8AC3E}">
        <p14:creationId xmlns:p14="http://schemas.microsoft.com/office/powerpoint/2010/main" val="817190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Keeps us focused </a:t>
            </a:r>
            <a:r>
              <a:rPr lang="en-US" err="1">
                <a:cs typeface="Calibri"/>
              </a:rPr>
              <a:t>fo</a:t>
            </a:r>
            <a:r>
              <a:rPr lang="en-US">
                <a:cs typeface="Calibri"/>
              </a:rPr>
              <a:t> </a:t>
            </a:r>
            <a:r>
              <a:rPr lang="en-US" err="1">
                <a:cs typeface="Calibri"/>
              </a:rPr>
              <a:t>rht</a:t>
            </a:r>
            <a:r>
              <a:rPr lang="en-US">
                <a:cs typeface="Calibri"/>
              </a:rPr>
              <a:t> </a:t>
            </a:r>
            <a:r>
              <a:rPr lang="en-US" err="1">
                <a:cs typeface="Calibri"/>
              </a:rPr>
              <a:t>enext</a:t>
            </a:r>
            <a:r>
              <a:rPr lang="en-US">
                <a:cs typeface="Calibri"/>
              </a:rPr>
              <a:t> 3 weeks</a:t>
            </a:r>
          </a:p>
        </p:txBody>
      </p:sp>
      <p:sp>
        <p:nvSpPr>
          <p:cNvPr id="4" name="Slide Number Placeholder 3"/>
          <p:cNvSpPr>
            <a:spLocks noGrp="1"/>
          </p:cNvSpPr>
          <p:nvPr>
            <p:ph type="sldNum" sz="quarter" idx="5"/>
          </p:nvPr>
        </p:nvSpPr>
        <p:spPr/>
        <p:txBody>
          <a:bodyPr/>
          <a:lstStyle/>
          <a:p>
            <a:fld id="{6F2AB21A-3354-476C-8097-03F5F8B6F6D4}" type="slidenum">
              <a:rPr lang="en-US" smtClean="0"/>
              <a:pPr/>
              <a:t>25</a:t>
            </a:fld>
            <a:endParaRPr lang="en-US"/>
          </a:p>
        </p:txBody>
      </p:sp>
    </p:spTree>
    <p:extLst>
      <p:ext uri="{BB962C8B-B14F-4D97-AF65-F5344CB8AC3E}">
        <p14:creationId xmlns:p14="http://schemas.microsoft.com/office/powerpoint/2010/main" val="27464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FEEB-C47E-417B-B79D-AC394759E76C}" type="slidenum">
              <a:rPr lang="en-US" smtClean="0"/>
              <a:t>26</a:t>
            </a:fld>
            <a:endParaRPr lang="en-US"/>
          </a:p>
        </p:txBody>
      </p:sp>
    </p:spTree>
    <p:extLst>
      <p:ext uri="{BB962C8B-B14F-4D97-AF65-F5344CB8AC3E}">
        <p14:creationId xmlns:p14="http://schemas.microsoft.com/office/powerpoint/2010/main" val="984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PEI was in last. Did a provincial assessment</a:t>
            </a:r>
            <a:r>
              <a:rPr lang="en-US" baseline="0" dirty="0"/>
              <a:t> and </a:t>
            </a:r>
            <a:r>
              <a:rPr lang="en-US" baseline="0" dirty="0" err="1"/>
              <a:t>flatlined</a:t>
            </a:r>
            <a:r>
              <a:rPr lang="en-US" baseline="0" dirty="0"/>
              <a:t>. Teachers knew the target but not how to get there.  Laura Brake working on her Masters in assessment and this started as her project. Expanded to rest of province when they saw results. – study what works. And that is what we are doing with this project.</a:t>
            </a:r>
            <a:endParaRPr lang="en-US" dirty="0"/>
          </a:p>
          <a:p>
            <a:endParaRPr lang="en-US" dirty="0"/>
          </a:p>
        </p:txBody>
      </p:sp>
      <p:sp>
        <p:nvSpPr>
          <p:cNvPr id="4" name="Slide Number Placeholder 3"/>
          <p:cNvSpPr>
            <a:spLocks noGrp="1"/>
          </p:cNvSpPr>
          <p:nvPr>
            <p:ph type="sldNum" sz="quarter" idx="10"/>
          </p:nvPr>
        </p:nvSpPr>
        <p:spPr/>
        <p:txBody>
          <a:bodyPr/>
          <a:lstStyle/>
          <a:p>
            <a:fld id="{9332FEEB-C47E-417B-B79D-AC394759E76C}" type="slidenum">
              <a:rPr lang="en-US" smtClean="0"/>
              <a:t>4</a:t>
            </a:fld>
            <a:endParaRPr lang="en-US"/>
          </a:p>
        </p:txBody>
      </p:sp>
    </p:spTree>
    <p:extLst>
      <p:ext uri="{BB962C8B-B14F-4D97-AF65-F5344CB8AC3E}">
        <p14:creationId xmlns:p14="http://schemas.microsoft.com/office/powerpoint/2010/main" val="97188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one of the strategies that we use in the assessment process. </a:t>
            </a:r>
          </a:p>
          <a:p>
            <a:r>
              <a:rPr lang="en-US">
                <a:cs typeface="Calibri"/>
              </a:rPr>
              <a:t>That process of getting our students to become more metacognitive “thinking about their thinking” has such a huge effect size</a:t>
            </a:r>
          </a:p>
          <a:p>
            <a:r>
              <a:rPr lang="en-US">
                <a:cs typeface="Calibri"/>
              </a:rPr>
              <a:t>0.69 in visible learning </a:t>
            </a:r>
          </a:p>
          <a:p>
            <a:r>
              <a:rPr lang="en-US">
                <a:cs typeface="Calibri"/>
              </a:rPr>
              <a:t>And 1.44 effect is self reported grades and student expectations</a:t>
            </a:r>
          </a:p>
          <a:p>
            <a:r>
              <a:rPr lang="en-US">
                <a:cs typeface="Calibri"/>
              </a:rPr>
              <a:t>Using this strategy will help your students to come further than one grade level</a:t>
            </a:r>
          </a:p>
          <a:p>
            <a:r>
              <a:rPr lang="en-US">
                <a:cs typeface="Calibri"/>
              </a:rPr>
              <a:t>This helps students to break down the outcomes into manageable pieces</a:t>
            </a:r>
          </a:p>
          <a:p>
            <a:r>
              <a:rPr lang="en-US">
                <a:cs typeface="Calibri"/>
              </a:rPr>
              <a:t>Students are setting their own goals</a:t>
            </a:r>
          </a:p>
          <a:p>
            <a:r>
              <a:rPr lang="en-US">
                <a:cs typeface="Calibri"/>
              </a:rPr>
              <a:t>You no longer hear from students that they cant do fractions’</a:t>
            </a:r>
          </a:p>
          <a:p>
            <a:r>
              <a:rPr lang="en-US">
                <a:cs typeface="Calibri"/>
              </a:rPr>
              <a:t>Instead they start to talk about elements of fractions such as troubles with converting mixed fractions to improper</a:t>
            </a:r>
          </a:p>
          <a:p>
            <a:r>
              <a:rPr lang="en-US">
                <a:cs typeface="Calibri"/>
              </a:rPr>
              <a:t>You co-</a:t>
            </a:r>
            <a:r>
              <a:rPr lang="en-US" err="1">
                <a:cs typeface="Calibri"/>
              </a:rPr>
              <a:t>conconstuct</a:t>
            </a:r>
            <a:r>
              <a:rPr lang="en-US">
                <a:cs typeface="Calibri"/>
              </a:rPr>
              <a:t> strategies to support that specific learning</a:t>
            </a:r>
          </a:p>
        </p:txBody>
      </p:sp>
      <p:sp>
        <p:nvSpPr>
          <p:cNvPr id="4" name="Slide Number Placeholder 3"/>
          <p:cNvSpPr>
            <a:spLocks noGrp="1"/>
          </p:cNvSpPr>
          <p:nvPr>
            <p:ph type="sldNum" sz="quarter" idx="5"/>
          </p:nvPr>
        </p:nvSpPr>
        <p:spPr/>
        <p:txBody>
          <a:bodyPr/>
          <a:lstStyle/>
          <a:p>
            <a:fld id="{6F2AB21A-3354-476C-8097-03F5F8B6F6D4}" type="slidenum">
              <a:rPr lang="en-US" smtClean="0"/>
              <a:pPr/>
              <a:t>27</a:t>
            </a:fld>
            <a:endParaRPr lang="en-US"/>
          </a:p>
        </p:txBody>
      </p:sp>
    </p:spTree>
    <p:extLst>
      <p:ext uri="{BB962C8B-B14F-4D97-AF65-F5344CB8AC3E}">
        <p14:creationId xmlns:p14="http://schemas.microsoft.com/office/powerpoint/2010/main" val="243836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high impact strategy </a:t>
            </a:r>
          </a:p>
          <a:p>
            <a:r>
              <a:rPr lang="en-US">
                <a:cs typeface="Calibri"/>
              </a:rPr>
              <a:t>Example of specific goal on the positive </a:t>
            </a:r>
          </a:p>
          <a:p>
            <a:r>
              <a:rPr lang="en-US">
                <a:cs typeface="Calibri"/>
              </a:rPr>
              <a:t>They may be able to add fractions with like denominators </a:t>
            </a:r>
          </a:p>
          <a:p>
            <a:r>
              <a:rPr lang="en-US">
                <a:cs typeface="Calibri"/>
              </a:rPr>
              <a:t>Example of a specific goal under the -</a:t>
            </a:r>
          </a:p>
          <a:p>
            <a:r>
              <a:rPr lang="en-US">
                <a:cs typeface="Calibri"/>
              </a:rPr>
              <a:t>This could be about mathematical conventions that they don’t yet have like their graphs don’t have appropriate labels or could be about students organization or about a concept that they need further support with</a:t>
            </a:r>
          </a:p>
          <a:p>
            <a:r>
              <a:rPr lang="en-US">
                <a:cs typeface="Calibri"/>
              </a:rPr>
              <a:t>The action part is what will the student commit to in order to get better at the negative aspects of the organizer</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F2AB21A-3354-476C-8097-03F5F8B6F6D4}" type="slidenum">
              <a:rPr lang="en-US" smtClean="0"/>
              <a:pPr/>
              <a:t>28</a:t>
            </a:fld>
            <a:endParaRPr lang="en-US"/>
          </a:p>
        </p:txBody>
      </p:sp>
    </p:spTree>
    <p:extLst>
      <p:ext uri="{BB962C8B-B14F-4D97-AF65-F5344CB8AC3E}">
        <p14:creationId xmlns:p14="http://schemas.microsoft.com/office/powerpoint/2010/main" val="816157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another strategy</a:t>
            </a:r>
          </a:p>
          <a:p>
            <a:r>
              <a:rPr lang="en-US">
                <a:cs typeface="Calibri"/>
              </a:rPr>
              <a:t>The deconstruction </a:t>
            </a:r>
          </a:p>
          <a:p>
            <a:r>
              <a:rPr lang="en-US">
                <a:cs typeface="Calibri"/>
              </a:rPr>
              <a:t>This might be an example of a question that on a foundational outcome quiz that needs to be deconstructed</a:t>
            </a:r>
          </a:p>
          <a:p>
            <a:r>
              <a:rPr lang="en-US">
                <a:cs typeface="Calibri"/>
              </a:rPr>
              <a:t>If you go though this question step by step to find the first point of error this will help them with the +- action to see where they need to go next. </a:t>
            </a:r>
          </a:p>
          <a:p>
            <a:r>
              <a:rPr lang="en-US">
                <a:cs typeface="Calibri"/>
              </a:rPr>
              <a:t>Again this is a metacognitive strategy with a high effect size </a:t>
            </a:r>
          </a:p>
          <a:p>
            <a:r>
              <a:rPr lang="en-US">
                <a:cs typeface="Calibri"/>
              </a:rPr>
              <a:t>We will be going further into these strategies  on day two</a:t>
            </a:r>
          </a:p>
        </p:txBody>
      </p:sp>
      <p:sp>
        <p:nvSpPr>
          <p:cNvPr id="4" name="Slide Number Placeholder 3"/>
          <p:cNvSpPr>
            <a:spLocks noGrp="1"/>
          </p:cNvSpPr>
          <p:nvPr>
            <p:ph type="sldNum" sz="quarter" idx="5"/>
          </p:nvPr>
        </p:nvSpPr>
        <p:spPr/>
        <p:txBody>
          <a:bodyPr/>
          <a:lstStyle/>
          <a:p>
            <a:fld id="{6F2AB21A-3354-476C-8097-03F5F8B6F6D4}" type="slidenum">
              <a:rPr lang="en-US" smtClean="0"/>
              <a:pPr/>
              <a:t>29</a:t>
            </a:fld>
            <a:endParaRPr lang="en-US"/>
          </a:p>
        </p:txBody>
      </p:sp>
    </p:spTree>
    <p:extLst>
      <p:ext uri="{BB962C8B-B14F-4D97-AF65-F5344CB8AC3E}">
        <p14:creationId xmlns:p14="http://schemas.microsoft.com/office/powerpoint/2010/main" val="2550985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triangle</a:t>
            </a:r>
            <a:r>
              <a:rPr lang="en-US" baseline="0"/>
              <a:t> again to give overview</a:t>
            </a:r>
          </a:p>
          <a:p>
            <a:endParaRPr lang="en-US" baseline="0"/>
          </a:p>
          <a:p>
            <a:r>
              <a:rPr lang="en-US"/>
              <a:t>Nicole:   This whole project is about continual learning. </a:t>
            </a:r>
          </a:p>
          <a:p>
            <a:r>
              <a:rPr lang="en-US"/>
              <a:t>We are talking about looking deeply into the curriculum</a:t>
            </a:r>
          </a:p>
          <a:p>
            <a:r>
              <a:rPr lang="en-US"/>
              <a:t>Looking at how to use assessment to improve student learning </a:t>
            </a:r>
          </a:p>
          <a:p>
            <a:r>
              <a:rPr lang="en-US"/>
              <a:t>And choosing high yield  instructional strategies </a:t>
            </a:r>
            <a:endParaRPr lang="en-CA"/>
          </a:p>
        </p:txBody>
      </p:sp>
      <p:sp>
        <p:nvSpPr>
          <p:cNvPr id="4" name="Slide Number Placeholder 3"/>
          <p:cNvSpPr>
            <a:spLocks noGrp="1"/>
          </p:cNvSpPr>
          <p:nvPr>
            <p:ph type="sldNum" sz="quarter" idx="10"/>
          </p:nvPr>
        </p:nvSpPr>
        <p:spPr/>
        <p:txBody>
          <a:bodyPr/>
          <a:lstStyle/>
          <a:p>
            <a:fld id="{6F2AB21A-3354-476C-8097-03F5F8B6F6D4}" type="slidenum">
              <a:rPr lang="en-US" smtClean="0"/>
              <a:pPr/>
              <a:t>30</a:t>
            </a:fld>
            <a:endParaRPr lang="en-US"/>
          </a:p>
        </p:txBody>
      </p:sp>
    </p:spTree>
    <p:extLst>
      <p:ext uri="{BB962C8B-B14F-4D97-AF65-F5344CB8AC3E}">
        <p14:creationId xmlns:p14="http://schemas.microsoft.com/office/powerpoint/2010/main" val="3632588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FEEB-C47E-417B-B79D-AC394759E76C}" type="slidenum">
              <a:rPr lang="en-US" smtClean="0"/>
              <a:t>32</a:t>
            </a:fld>
            <a:endParaRPr lang="en-US"/>
          </a:p>
        </p:txBody>
      </p:sp>
    </p:spTree>
    <p:extLst>
      <p:ext uri="{BB962C8B-B14F-4D97-AF65-F5344CB8AC3E}">
        <p14:creationId xmlns:p14="http://schemas.microsoft.com/office/powerpoint/2010/main" val="1335333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FEEB-C47E-417B-B79D-AC394759E76C}" type="slidenum">
              <a:rPr lang="en-US" smtClean="0"/>
              <a:t>34</a:t>
            </a:fld>
            <a:endParaRPr lang="en-US"/>
          </a:p>
        </p:txBody>
      </p:sp>
    </p:spTree>
    <p:extLst>
      <p:ext uri="{BB962C8B-B14F-4D97-AF65-F5344CB8AC3E}">
        <p14:creationId xmlns:p14="http://schemas.microsoft.com/office/powerpoint/2010/main" val="2893010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FEEB-C47E-417B-B79D-AC394759E76C}" type="slidenum">
              <a:rPr lang="en-US" smtClean="0"/>
              <a:t>35</a:t>
            </a:fld>
            <a:endParaRPr lang="en-US"/>
          </a:p>
        </p:txBody>
      </p:sp>
    </p:spTree>
    <p:extLst>
      <p:ext uri="{BB962C8B-B14F-4D97-AF65-F5344CB8AC3E}">
        <p14:creationId xmlns:p14="http://schemas.microsoft.com/office/powerpoint/2010/main" val="167284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of the project:</a:t>
            </a:r>
          </a:p>
          <a:p>
            <a:endParaRPr lang="en-US" dirty="0"/>
          </a:p>
          <a:p>
            <a:r>
              <a:rPr lang="en-US" dirty="0"/>
              <a:t>Instruction:  Teaching with High Yield Strategies and being aware</a:t>
            </a:r>
            <a:r>
              <a:rPr lang="en-US" baseline="0" dirty="0"/>
              <a:t> of what is working in the classroom. Not louder and slower if they don’t get it. </a:t>
            </a:r>
          </a:p>
          <a:p>
            <a:endParaRPr lang="en-US" baseline="0" dirty="0"/>
          </a:p>
          <a:p>
            <a:pPr defTabSz="942289">
              <a:defRPr/>
            </a:pPr>
            <a:r>
              <a:rPr lang="en-US" baseline="0" dirty="0"/>
              <a:t>Assessment:  Need to know where yours students are and have a plan to get to where you want to go. Not enough to just assess. Need to fill in gaps at some point.</a:t>
            </a:r>
            <a:r>
              <a:rPr lang="en-US" dirty="0"/>
              <a:t> </a:t>
            </a:r>
          </a:p>
          <a:p>
            <a:pPr defTabSz="942289">
              <a:defRPr/>
            </a:pPr>
            <a:endParaRPr lang="en-US" dirty="0"/>
          </a:p>
          <a:p>
            <a:pPr defTabSz="942289">
              <a:defRPr/>
            </a:pPr>
            <a:r>
              <a:rPr lang="en-US" dirty="0"/>
              <a:t>Curriculum:  Had to have a good curriculum with appropriate QUESTIONS THAT WOULD CHALLENGE STUDENTS, AND BE AT A HIGH COGNITIVE LEVEL (Blooms Taxonomy).</a:t>
            </a:r>
            <a:r>
              <a:rPr lang="en-US" baseline="0" dirty="0"/>
              <a:t> Everything had to be covered, but effectively. (pacing guide)</a:t>
            </a:r>
            <a:endParaRPr lang="en-US" dirty="0"/>
          </a:p>
          <a:p>
            <a:endParaRPr lang="en-US" dirty="0"/>
          </a:p>
        </p:txBody>
      </p:sp>
      <p:sp>
        <p:nvSpPr>
          <p:cNvPr id="4" name="Slide Number Placeholder 3"/>
          <p:cNvSpPr>
            <a:spLocks noGrp="1"/>
          </p:cNvSpPr>
          <p:nvPr>
            <p:ph type="sldNum" sz="quarter" idx="10"/>
          </p:nvPr>
        </p:nvSpPr>
        <p:spPr/>
        <p:txBody>
          <a:bodyPr/>
          <a:lstStyle/>
          <a:p>
            <a:fld id="{8FD9B985-E12A-4E2B-A576-F145F656D8D6}" type="slidenum">
              <a:rPr lang="en-US" smtClean="0"/>
              <a:t>8</a:t>
            </a:fld>
            <a:endParaRPr lang="en-US"/>
          </a:p>
        </p:txBody>
      </p:sp>
    </p:spTree>
    <p:extLst>
      <p:ext uri="{BB962C8B-B14F-4D97-AF65-F5344CB8AC3E}">
        <p14:creationId xmlns:p14="http://schemas.microsoft.com/office/powerpoint/2010/main" val="92500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piece of the model that we are going to discuss is the curriculum and the tools that we find that fit under the umbrella of the curriculum are 1. Foundational outcomes</a:t>
            </a:r>
            <a:r>
              <a:rPr lang="en-US" baseline="0" dirty="0">
                <a:cs typeface="Calibri"/>
              </a:rPr>
              <a:t> 2. </a:t>
            </a:r>
            <a:r>
              <a:rPr lang="en-US" dirty="0">
                <a:cs typeface="Calibri"/>
              </a:rPr>
              <a:t>pacing guides  3. boot camps </a:t>
            </a:r>
          </a:p>
          <a:p>
            <a:r>
              <a:rPr lang="en-US" dirty="0">
                <a:cs typeface="Calibri"/>
              </a:rPr>
              <a:t> </a:t>
            </a:r>
          </a:p>
        </p:txBody>
      </p:sp>
      <p:sp>
        <p:nvSpPr>
          <p:cNvPr id="4" name="Slide Number Placeholder 3"/>
          <p:cNvSpPr>
            <a:spLocks noGrp="1"/>
          </p:cNvSpPr>
          <p:nvPr>
            <p:ph type="sldNum" sz="quarter" idx="5"/>
          </p:nvPr>
        </p:nvSpPr>
        <p:spPr/>
        <p:txBody>
          <a:bodyPr/>
          <a:lstStyle/>
          <a:p>
            <a:fld id="{6F2AB21A-3354-476C-8097-03F5F8B6F6D4}" type="slidenum">
              <a:rPr lang="en-US" smtClean="0"/>
              <a:pPr/>
              <a:t>9</a:t>
            </a:fld>
            <a:endParaRPr lang="en-US"/>
          </a:p>
        </p:txBody>
      </p:sp>
    </p:spTree>
    <p:extLst>
      <p:ext uri="{BB962C8B-B14F-4D97-AF65-F5344CB8AC3E}">
        <p14:creationId xmlns:p14="http://schemas.microsoft.com/office/powerpoint/2010/main" val="147346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522" indent="-220522">
              <a:spcBef>
                <a:spcPct val="20000"/>
              </a:spcBef>
              <a:spcAft>
                <a:spcPts val="464"/>
              </a:spcAft>
              <a:buChar char="•"/>
            </a:pPr>
            <a:r>
              <a:rPr lang="en-US" dirty="0"/>
              <a:t>Foundational Outcomes are</a:t>
            </a:r>
            <a:r>
              <a:rPr lang="en-US" baseline="0" dirty="0"/>
              <a:t> </a:t>
            </a:r>
            <a:r>
              <a:rPr lang="en-US" dirty="0"/>
              <a:t>Front loaded </a:t>
            </a:r>
          </a:p>
          <a:p>
            <a:pPr>
              <a:spcBef>
                <a:spcPct val="20000"/>
              </a:spcBef>
              <a:spcAft>
                <a:spcPts val="464"/>
              </a:spcAft>
            </a:pPr>
            <a:r>
              <a:rPr lang="en-US" dirty="0"/>
              <a:t>They are the basis for additional learning. </a:t>
            </a:r>
          </a:p>
          <a:p>
            <a:pPr>
              <a:buChar char="•"/>
            </a:pPr>
            <a:r>
              <a:rPr lang="en-US" dirty="0"/>
              <a:t>Maximum of 8 foundational outcomes per grade level because this project is all about being sustainable</a:t>
            </a:r>
          </a:p>
          <a:p>
            <a:pPr>
              <a:buChar char="•"/>
            </a:pPr>
            <a:r>
              <a:rPr lang="en-US" dirty="0"/>
              <a:t>Bold lets you know which ones are foundational at a glance</a:t>
            </a:r>
          </a:p>
          <a:p>
            <a:pPr>
              <a:buChar char="•"/>
            </a:pPr>
            <a:r>
              <a:rPr lang="en-US" dirty="0"/>
              <a:t>-Give copy of highlighted paper of all outcomes.</a:t>
            </a:r>
          </a:p>
        </p:txBody>
      </p:sp>
      <p:sp>
        <p:nvSpPr>
          <p:cNvPr id="4" name="Slide Number Placeholder 3"/>
          <p:cNvSpPr>
            <a:spLocks noGrp="1"/>
          </p:cNvSpPr>
          <p:nvPr>
            <p:ph type="sldNum" sz="quarter" idx="5"/>
          </p:nvPr>
        </p:nvSpPr>
        <p:spPr/>
        <p:txBody>
          <a:bodyPr/>
          <a:lstStyle/>
          <a:p>
            <a:fld id="{6F2AB21A-3354-476C-8097-03F5F8B6F6D4}" type="slidenum">
              <a:rPr lang="en-US" smtClean="0"/>
              <a:pPr/>
              <a:t>11</a:t>
            </a:fld>
            <a:endParaRPr lang="en-US"/>
          </a:p>
        </p:txBody>
      </p:sp>
    </p:spTree>
    <p:extLst>
      <p:ext uri="{BB962C8B-B14F-4D97-AF65-F5344CB8AC3E}">
        <p14:creationId xmlns:p14="http://schemas.microsoft.com/office/powerpoint/2010/main" val="159310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pacing guide is front year heavy with foundational outcomes </a:t>
            </a:r>
          </a:p>
          <a:p>
            <a:endParaRPr lang="en-US" dirty="0">
              <a:cs typeface="Calibri"/>
            </a:endParaRPr>
          </a:p>
          <a:p>
            <a:r>
              <a:rPr lang="en-US" baseline="0" dirty="0">
                <a:cs typeface="Calibri"/>
              </a:rPr>
              <a:t>-While we do not want to just focus on coverage, all outcomes are important to teach. If teachers keep leaving gaps, it will affect them by the time they get to Grade 9.</a:t>
            </a:r>
          </a:p>
          <a:p>
            <a:r>
              <a:rPr lang="en-US" baseline="0" dirty="0">
                <a:cs typeface="Calibri"/>
              </a:rPr>
              <a:t>Experience with school who looked at their outcomes in May and what they were not going to have time to teach and it was all over the map.</a:t>
            </a:r>
            <a:endParaRPr lang="en-US" dirty="0">
              <a:cs typeface="Calibri"/>
            </a:endParaRPr>
          </a:p>
        </p:txBody>
      </p:sp>
      <p:sp>
        <p:nvSpPr>
          <p:cNvPr id="4" name="Slide Number Placeholder 3"/>
          <p:cNvSpPr>
            <a:spLocks noGrp="1"/>
          </p:cNvSpPr>
          <p:nvPr>
            <p:ph type="sldNum" sz="quarter" idx="5"/>
          </p:nvPr>
        </p:nvSpPr>
        <p:spPr/>
        <p:txBody>
          <a:bodyPr/>
          <a:lstStyle/>
          <a:p>
            <a:fld id="{6F2AB21A-3354-476C-8097-03F5F8B6F6D4}" type="slidenum">
              <a:rPr lang="en-US" smtClean="0"/>
              <a:pPr/>
              <a:t>12</a:t>
            </a:fld>
            <a:endParaRPr lang="en-US"/>
          </a:p>
        </p:txBody>
      </p:sp>
    </p:spTree>
    <p:extLst>
      <p:ext uri="{BB962C8B-B14F-4D97-AF65-F5344CB8AC3E}">
        <p14:creationId xmlns:p14="http://schemas.microsoft.com/office/powerpoint/2010/main" val="314514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700" dirty="0"/>
              <a:t>Daily routines like number talks</a:t>
            </a:r>
          </a:p>
          <a:p>
            <a:pPr lvl="1"/>
            <a:r>
              <a:rPr lang="en-US" sz="3700" dirty="0"/>
              <a:t>Throwback Thursdays </a:t>
            </a:r>
          </a:p>
          <a:p>
            <a:pPr lvl="1"/>
            <a:r>
              <a:rPr lang="en-US" sz="3700" dirty="0"/>
              <a:t>First 20 minutes each Monday and Friday</a:t>
            </a:r>
          </a:p>
          <a:p>
            <a:endParaRPr lang="en-US" dirty="0"/>
          </a:p>
          <a:p>
            <a:r>
              <a:rPr lang="en-US" dirty="0"/>
              <a:t>Homework that is not damaging homework, but home practice.</a:t>
            </a:r>
          </a:p>
        </p:txBody>
      </p:sp>
      <p:sp>
        <p:nvSpPr>
          <p:cNvPr id="4" name="Slide Number Placeholder 3"/>
          <p:cNvSpPr>
            <a:spLocks noGrp="1"/>
          </p:cNvSpPr>
          <p:nvPr>
            <p:ph type="sldNum" sz="quarter" idx="10"/>
          </p:nvPr>
        </p:nvSpPr>
        <p:spPr/>
        <p:txBody>
          <a:bodyPr/>
          <a:lstStyle/>
          <a:p>
            <a:fld id="{9332FEEB-C47E-417B-B79D-AC394759E76C}" type="slidenum">
              <a:rPr lang="en-US" smtClean="0"/>
              <a:t>13</a:t>
            </a:fld>
            <a:endParaRPr lang="en-US"/>
          </a:p>
        </p:txBody>
      </p:sp>
    </p:spTree>
    <p:extLst>
      <p:ext uri="{BB962C8B-B14F-4D97-AF65-F5344CB8AC3E}">
        <p14:creationId xmlns:p14="http://schemas.microsoft.com/office/powerpoint/2010/main" val="6342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Nicole:  This is the second part of the model </a:t>
            </a:r>
          </a:p>
          <a:p>
            <a:endParaRPr lang="en-US" dirty="0">
              <a:cs typeface="Calibri"/>
            </a:endParaRPr>
          </a:p>
          <a:p>
            <a:r>
              <a:rPr lang="en-US" dirty="0">
                <a:cs typeface="Calibri"/>
              </a:rPr>
              <a:t>Teachers and their instructional practices make a huge difference. Not that this isn't important, but right now, this isn't our focus.  Once we learn how to use the tools well, then we will focus on using high yield strategies.</a:t>
            </a:r>
          </a:p>
          <a:p>
            <a:endParaRPr lang="en-US" dirty="0"/>
          </a:p>
          <a:p>
            <a:pPr marL="573880" lvl="1" indent="-220522">
              <a:spcBef>
                <a:spcPct val="20000"/>
              </a:spcBef>
              <a:spcAft>
                <a:spcPts val="464"/>
              </a:spcAft>
              <a:buChar char="•"/>
            </a:pPr>
            <a:r>
              <a:rPr lang="en-US" dirty="0"/>
              <a:t>Balance of conceptual understanding and procedural fluency</a:t>
            </a:r>
            <a:endParaRPr lang="en-US" dirty="0">
              <a:cs typeface="Calibri"/>
            </a:endParaRPr>
          </a:p>
          <a:p>
            <a:pPr marL="573880" lvl="1" indent="-220522">
              <a:spcBef>
                <a:spcPct val="20000"/>
              </a:spcBef>
              <a:spcAft>
                <a:spcPts val="464"/>
              </a:spcAft>
              <a:buChar char="•"/>
            </a:pPr>
            <a:r>
              <a:rPr lang="en-US" dirty="0"/>
              <a:t>High yield instructional strategies</a:t>
            </a:r>
            <a:endParaRPr lang="en-US" dirty="0">
              <a:cs typeface="Calibri"/>
            </a:endParaRPr>
          </a:p>
        </p:txBody>
      </p:sp>
      <p:sp>
        <p:nvSpPr>
          <p:cNvPr id="4" name="Slide Number Placeholder 3"/>
          <p:cNvSpPr>
            <a:spLocks noGrp="1"/>
          </p:cNvSpPr>
          <p:nvPr>
            <p:ph type="sldNum" sz="quarter" idx="5"/>
          </p:nvPr>
        </p:nvSpPr>
        <p:spPr/>
        <p:txBody>
          <a:bodyPr/>
          <a:lstStyle/>
          <a:p>
            <a:fld id="{6F2AB21A-3354-476C-8097-03F5F8B6F6D4}" type="slidenum">
              <a:rPr lang="en-US" smtClean="0"/>
              <a:pPr/>
              <a:t>14</a:t>
            </a:fld>
            <a:endParaRPr lang="en-US"/>
          </a:p>
        </p:txBody>
      </p:sp>
    </p:spTree>
    <p:extLst>
      <p:ext uri="{BB962C8B-B14F-4D97-AF65-F5344CB8AC3E}">
        <p14:creationId xmlns:p14="http://schemas.microsoft.com/office/powerpoint/2010/main" val="3526626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and Talk.</a:t>
            </a:r>
          </a:p>
          <a:p>
            <a:endParaRPr lang="en-US" dirty="0"/>
          </a:p>
        </p:txBody>
      </p:sp>
      <p:sp>
        <p:nvSpPr>
          <p:cNvPr id="4" name="Slide Number Placeholder 3"/>
          <p:cNvSpPr>
            <a:spLocks noGrp="1"/>
          </p:cNvSpPr>
          <p:nvPr>
            <p:ph type="sldNum" sz="quarter" idx="10"/>
          </p:nvPr>
        </p:nvSpPr>
        <p:spPr/>
        <p:txBody>
          <a:bodyPr/>
          <a:lstStyle/>
          <a:p>
            <a:fld id="{DC68A7BD-683E-45E0-B8EF-58D8946C6620}" type="slidenum">
              <a:rPr lang="en-US" smtClean="0"/>
              <a:t>16</a:t>
            </a:fld>
            <a:endParaRPr lang="en-US"/>
          </a:p>
        </p:txBody>
      </p:sp>
    </p:spTree>
    <p:extLst>
      <p:ext uri="{BB962C8B-B14F-4D97-AF65-F5344CB8AC3E}">
        <p14:creationId xmlns:p14="http://schemas.microsoft.com/office/powerpoint/2010/main" val="4001660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87DE6118-2437-4B30-8E3C-4D2BE6020583}" type="datetimeFigureOut">
              <a:rPr lang="en-US" smtClean="0"/>
              <a:pPr/>
              <a:t>9/3/2019</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9E57DC2-970A-4B3E-BB1C-7A09969E49DF}"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2417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2287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7624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561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443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0752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8506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5101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58820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3439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3361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4631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1487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511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502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6346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2712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1443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87DE6118-2437-4B30-8E3C-4D2BE6020583}" type="datetimeFigureOut">
              <a:rPr lang="en-US" smtClean="0"/>
              <a:pPr/>
              <a:t>9/3/2019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598697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can.ca/articles/no-more-math-wa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package" Target="../embeddings/Microsoft_Word_Document.docx"/></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sutherland@shaw.c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21" y="956617"/>
            <a:ext cx="8079970" cy="3353822"/>
          </a:xfrm>
        </p:spPr>
        <p:txBody>
          <a:bodyPr>
            <a:normAutofit fontScale="90000"/>
          </a:bodyPr>
          <a:lstStyle/>
          <a:p>
            <a:br>
              <a:rPr lang="en-US" sz="5400" dirty="0">
                <a:solidFill>
                  <a:srgbClr val="002060"/>
                </a:solidFill>
              </a:rPr>
            </a:br>
            <a:br>
              <a:rPr lang="en-US" sz="5400" dirty="0">
                <a:solidFill>
                  <a:srgbClr val="002060"/>
                </a:solidFill>
              </a:rPr>
            </a:br>
            <a:r>
              <a:rPr lang="en-US" sz="5400" dirty="0" err="1">
                <a:solidFill>
                  <a:srgbClr val="002060"/>
                </a:solidFill>
              </a:rPr>
              <a:t>Mrlc</a:t>
            </a:r>
            <a:r>
              <a:rPr lang="en-US" sz="5400" dirty="0">
                <a:solidFill>
                  <a:srgbClr val="002060"/>
                </a:solidFill>
              </a:rPr>
              <a:t> Numeracy Achievement Research Project (NAP)</a:t>
            </a:r>
            <a:br>
              <a:rPr lang="en-US" sz="5400" dirty="0"/>
            </a:br>
            <a:endParaRPr lang="en-US" sz="5400" dirty="0"/>
          </a:p>
        </p:txBody>
      </p:sp>
      <p:sp>
        <p:nvSpPr>
          <p:cNvPr id="3" name="Subtitle 2"/>
          <p:cNvSpPr>
            <a:spLocks noGrp="1"/>
          </p:cNvSpPr>
          <p:nvPr>
            <p:ph type="subTitle" idx="1"/>
          </p:nvPr>
        </p:nvSpPr>
        <p:spPr>
          <a:xfrm rot="21420000">
            <a:off x="1029403" y="3541804"/>
            <a:ext cx="8311327" cy="2283418"/>
          </a:xfrm>
        </p:spPr>
        <p:txBody>
          <a:bodyPr>
            <a:normAutofit fontScale="92500" lnSpcReduction="10000"/>
          </a:bodyPr>
          <a:lstStyle/>
          <a:p>
            <a:endParaRPr lang="en-US" sz="4000" dirty="0">
              <a:solidFill>
                <a:srgbClr val="002060"/>
              </a:solidFill>
            </a:endParaRPr>
          </a:p>
          <a:p>
            <a:r>
              <a:rPr lang="en-US" sz="4000" dirty="0">
                <a:solidFill>
                  <a:srgbClr val="002060"/>
                </a:solidFill>
              </a:rPr>
              <a:t>MSBA</a:t>
            </a:r>
          </a:p>
          <a:p>
            <a:r>
              <a:rPr lang="en-US" sz="4000" dirty="0">
                <a:solidFill>
                  <a:srgbClr val="002060"/>
                </a:solidFill>
              </a:rPr>
              <a:t>March 14, 2019</a:t>
            </a:r>
          </a:p>
        </p:txBody>
      </p:sp>
      <p:pic>
        <p:nvPicPr>
          <p:cNvPr id="4" name="image2.png"/>
          <p:cNvPicPr/>
          <p:nvPr/>
        </p:nvPicPr>
        <p:blipFill>
          <a:blip r:embed="rId3"/>
          <a:srcRect/>
          <a:stretch>
            <a:fillRect/>
          </a:stretch>
        </p:blipFill>
        <p:spPr>
          <a:xfrm>
            <a:off x="388966" y="604192"/>
            <a:ext cx="3467100" cy="704850"/>
          </a:xfrm>
          <a:prstGeom prst="rect">
            <a:avLst/>
          </a:prstGeom>
          <a:ln/>
        </p:spPr>
      </p:pic>
    </p:spTree>
    <p:extLst>
      <p:ext uri="{BB962C8B-B14F-4D97-AF65-F5344CB8AC3E}">
        <p14:creationId xmlns:p14="http://schemas.microsoft.com/office/powerpoint/2010/main" val="270980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8145" y="374073"/>
            <a:ext cx="10723419" cy="1995054"/>
          </a:xfrm>
          <a:ln w="38100">
            <a:solidFill>
              <a:schemeClr val="accent1"/>
            </a:solidFill>
          </a:ln>
        </p:spPr>
        <p:txBody>
          <a:bodyPr>
            <a:normAutofit fontScale="90000"/>
          </a:bodyPr>
          <a:lstStyle/>
          <a:p>
            <a:pPr algn="ctr"/>
            <a:r>
              <a:rPr lang="en-US" sz="3600" b="1" dirty="0">
                <a:solidFill>
                  <a:srgbClr val="002060"/>
                </a:solidFill>
              </a:rPr>
              <a:t>A foundational outcome has leverage, endurance, and is essential for the next level of learning. (Reeves, 2010)</a:t>
            </a:r>
            <a:br>
              <a:rPr lang="en-US" dirty="0">
                <a:solidFill>
                  <a:srgbClr val="002060"/>
                </a:solidFill>
              </a:rPr>
            </a:br>
            <a:endParaRPr lang="en-US" dirty="0"/>
          </a:p>
        </p:txBody>
      </p:sp>
      <p:sp>
        <p:nvSpPr>
          <p:cNvPr id="5" name="Content Placeholder 4"/>
          <p:cNvSpPr>
            <a:spLocks noGrp="1"/>
          </p:cNvSpPr>
          <p:nvPr>
            <p:ph idx="1"/>
          </p:nvPr>
        </p:nvSpPr>
        <p:spPr/>
        <p:txBody>
          <a:bodyPr>
            <a:normAutofit fontScale="25000" lnSpcReduction="20000"/>
          </a:bodyPr>
          <a:lstStyle/>
          <a:p>
            <a:pPr defTabSz="609585">
              <a:spcBef>
                <a:spcPct val="20000"/>
              </a:spcBef>
              <a:spcAft>
                <a:spcPts val="800"/>
              </a:spcAft>
              <a:buSzPct val="115000"/>
              <a:buFont typeface="Arial"/>
              <a:buChar char="•"/>
            </a:pPr>
            <a:endParaRPr lang="en-US" sz="3800" dirty="0">
              <a:solidFill>
                <a:schemeClr val="tx1">
                  <a:lumMod val="85000"/>
                  <a:lumOff val="15000"/>
                </a:schemeClr>
              </a:solidFill>
            </a:endParaRPr>
          </a:p>
          <a:p>
            <a:pPr defTabSz="609585">
              <a:spcBef>
                <a:spcPct val="20000"/>
              </a:spcBef>
              <a:spcAft>
                <a:spcPts val="800"/>
              </a:spcAft>
              <a:buSzPct val="115000"/>
              <a:buFont typeface="Arial"/>
              <a:buChar char="•"/>
            </a:pPr>
            <a:r>
              <a:rPr lang="en-US" sz="9600" b="1" dirty="0">
                <a:solidFill>
                  <a:schemeClr val="tx1">
                    <a:lumMod val="85000"/>
                    <a:lumOff val="15000"/>
                  </a:schemeClr>
                </a:solidFill>
              </a:rPr>
              <a:t>Leverage</a:t>
            </a:r>
            <a:r>
              <a:rPr lang="en-US" sz="9600" dirty="0">
                <a:solidFill>
                  <a:schemeClr val="tx1">
                    <a:lumMod val="85000"/>
                    <a:lumOff val="15000"/>
                  </a:schemeClr>
                </a:solidFill>
              </a:rPr>
              <a:t>: is needed to perform other outcomes </a:t>
            </a:r>
          </a:p>
          <a:p>
            <a:pPr defTabSz="609585">
              <a:spcBef>
                <a:spcPct val="20000"/>
              </a:spcBef>
              <a:spcAft>
                <a:spcPts val="800"/>
              </a:spcAft>
              <a:buSzPct val="115000"/>
              <a:buFont typeface="Arial"/>
              <a:buChar char="•"/>
            </a:pPr>
            <a:r>
              <a:rPr lang="en-US" sz="9600" b="1" dirty="0">
                <a:solidFill>
                  <a:schemeClr val="tx1">
                    <a:lumMod val="85000"/>
                    <a:lumOff val="15000"/>
                  </a:schemeClr>
                </a:solidFill>
              </a:rPr>
              <a:t>Endurance</a:t>
            </a:r>
            <a:r>
              <a:rPr lang="en-US" sz="9600" dirty="0">
                <a:solidFill>
                  <a:schemeClr val="tx1">
                    <a:lumMod val="85000"/>
                    <a:lumOff val="15000"/>
                  </a:schemeClr>
                </a:solidFill>
              </a:rPr>
              <a:t>: has lasting relevance over time	</a:t>
            </a:r>
          </a:p>
          <a:p>
            <a:pPr defTabSz="609585">
              <a:spcBef>
                <a:spcPct val="20000"/>
              </a:spcBef>
              <a:spcAft>
                <a:spcPts val="800"/>
              </a:spcAft>
              <a:buSzPct val="115000"/>
              <a:buFont typeface="Arial"/>
              <a:buChar char="•"/>
            </a:pPr>
            <a:r>
              <a:rPr lang="en-US" sz="9600" b="1" dirty="0">
                <a:solidFill>
                  <a:schemeClr val="tx1">
                    <a:lumMod val="85000"/>
                    <a:lumOff val="15000"/>
                  </a:schemeClr>
                </a:solidFill>
              </a:rPr>
              <a:t>Essential</a:t>
            </a:r>
            <a:r>
              <a:rPr lang="en-US" sz="9600" dirty="0">
                <a:solidFill>
                  <a:schemeClr val="tx1">
                    <a:lumMod val="85000"/>
                    <a:lumOff val="15000"/>
                  </a:schemeClr>
                </a:solidFill>
              </a:rPr>
              <a:t>: is needed to continue study at the next level</a:t>
            </a:r>
          </a:p>
          <a:p>
            <a:pPr defTabSz="609585">
              <a:spcBef>
                <a:spcPct val="20000"/>
              </a:spcBef>
              <a:spcAft>
                <a:spcPts val="800"/>
              </a:spcAft>
              <a:buSzPct val="115000"/>
              <a:buFont typeface="Arial"/>
              <a:buChar char="•"/>
            </a:pPr>
            <a:endParaRPr lang="en-US" sz="3200" dirty="0">
              <a:solidFill>
                <a:schemeClr val="tx1">
                  <a:lumMod val="85000"/>
                  <a:lumOff val="15000"/>
                </a:schemeClr>
              </a:solidFill>
            </a:endParaRPr>
          </a:p>
          <a:p>
            <a:pPr defTabSz="609585">
              <a:spcBef>
                <a:spcPct val="20000"/>
              </a:spcBef>
              <a:spcAft>
                <a:spcPts val="800"/>
              </a:spcAft>
              <a:buSzPct val="115000"/>
              <a:buFont typeface="Arial"/>
              <a:buChar char="•"/>
            </a:pPr>
            <a:endParaRPr lang="en-US" sz="7000" b="1" dirty="0">
              <a:solidFill>
                <a:schemeClr val="tx1">
                  <a:lumMod val="85000"/>
                  <a:lumOff val="15000"/>
                </a:schemeClr>
              </a:solidFill>
            </a:endParaRPr>
          </a:p>
          <a:p>
            <a:pPr marL="45720" indent="0" algn="ctr" defTabSz="609585">
              <a:spcBef>
                <a:spcPct val="20000"/>
              </a:spcBef>
              <a:spcAft>
                <a:spcPts val="800"/>
              </a:spcAft>
              <a:buSzPct val="115000"/>
              <a:buNone/>
            </a:pPr>
            <a:r>
              <a:rPr lang="en-US" sz="11200" b="1" dirty="0">
                <a:solidFill>
                  <a:schemeClr val="tx1"/>
                </a:solidFill>
              </a:rPr>
              <a:t>All outcomes are still important to teach!</a:t>
            </a:r>
          </a:p>
          <a:p>
            <a:endParaRPr lang="en-US" dirty="0"/>
          </a:p>
        </p:txBody>
      </p:sp>
      <p:pic>
        <p:nvPicPr>
          <p:cNvPr id="6" name="image2.png"/>
          <p:cNvPicPr/>
          <p:nvPr/>
        </p:nvPicPr>
        <p:blipFill>
          <a:blip r:embed="rId2"/>
          <a:srcRect/>
          <a:stretch>
            <a:fillRect/>
          </a:stretch>
        </p:blipFill>
        <p:spPr>
          <a:xfrm>
            <a:off x="0" y="21648"/>
            <a:ext cx="3467100" cy="560243"/>
          </a:xfrm>
          <a:prstGeom prst="rect">
            <a:avLst/>
          </a:prstGeom>
          <a:ln/>
        </p:spPr>
      </p:pic>
    </p:spTree>
    <p:extLst>
      <p:ext uri="{BB962C8B-B14F-4D97-AF65-F5344CB8AC3E}">
        <p14:creationId xmlns:p14="http://schemas.microsoft.com/office/powerpoint/2010/main" val="215348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31520"/>
            <a:ext cx="4347363" cy="1575985"/>
          </a:xfrm>
          <a:ln w="57150">
            <a:solidFill>
              <a:schemeClr val="accent1"/>
            </a:solidFill>
          </a:ln>
        </p:spPr>
        <p:txBody>
          <a:bodyPr anchor="b">
            <a:normAutofit/>
          </a:bodyPr>
          <a:lstStyle/>
          <a:p>
            <a:pPr algn="ctr"/>
            <a:r>
              <a:rPr lang="en-US" b="1" dirty="0">
                <a:solidFill>
                  <a:srgbClr val="262626"/>
                </a:solidFill>
              </a:rPr>
              <a:t>Foundational Outcomes</a:t>
            </a:r>
          </a:p>
        </p:txBody>
      </p:sp>
      <p:sp>
        <p:nvSpPr>
          <p:cNvPr id="3" name="Content Placeholder 2"/>
          <p:cNvSpPr>
            <a:spLocks noGrp="1"/>
          </p:cNvSpPr>
          <p:nvPr>
            <p:ph idx="1"/>
          </p:nvPr>
        </p:nvSpPr>
        <p:spPr>
          <a:xfrm>
            <a:off x="1295401" y="3391593"/>
            <a:ext cx="5050857" cy="2718262"/>
          </a:xfrm>
        </p:spPr>
        <p:txBody>
          <a:bodyPr>
            <a:normAutofit fontScale="25000" lnSpcReduction="20000"/>
          </a:bodyPr>
          <a:lstStyle/>
          <a:p>
            <a:endParaRPr lang="en-US" sz="3200" dirty="0">
              <a:solidFill>
                <a:srgbClr val="262626"/>
              </a:solidFill>
            </a:endParaRPr>
          </a:p>
          <a:p>
            <a:r>
              <a:rPr lang="en-US" sz="17600" b="1" dirty="0">
                <a:solidFill>
                  <a:srgbClr val="262626"/>
                </a:solidFill>
              </a:rPr>
              <a:t>Front loaded </a:t>
            </a:r>
          </a:p>
          <a:p>
            <a:endParaRPr lang="en-US" sz="17600" b="1" dirty="0">
              <a:solidFill>
                <a:srgbClr val="262626"/>
              </a:solidFill>
            </a:endParaRPr>
          </a:p>
          <a:p>
            <a:endParaRPr lang="en-US" sz="17600" b="1" dirty="0">
              <a:solidFill>
                <a:srgbClr val="262626"/>
              </a:solidFill>
            </a:endParaRPr>
          </a:p>
          <a:p>
            <a:r>
              <a:rPr lang="en-US" sz="17600" b="1" dirty="0">
                <a:solidFill>
                  <a:srgbClr val="262626"/>
                </a:solidFill>
              </a:rPr>
              <a:t>Maximum of 8</a:t>
            </a:r>
          </a:p>
          <a:p>
            <a:pPr marL="0" indent="0">
              <a:buNone/>
            </a:pPr>
            <a:endParaRPr lang="en-US" sz="8700" dirty="0">
              <a:solidFill>
                <a:srgbClr val="262626"/>
              </a:solidFill>
            </a:endParaRPr>
          </a:p>
          <a:p>
            <a:endParaRPr lang="en-US" sz="1600" dirty="0">
              <a:solidFill>
                <a:srgbClr val="262626"/>
              </a:solidFill>
            </a:endParaRPr>
          </a:p>
          <a:p>
            <a:pPr marL="0" indent="0" algn="ctr">
              <a:buNone/>
            </a:pPr>
            <a:endParaRPr lang="en-US" sz="1600" dirty="0">
              <a:solidFill>
                <a:srgbClr val="262626"/>
              </a:solidFill>
            </a:endParaRPr>
          </a:p>
          <a:p>
            <a:pPr marL="0" indent="0" algn="ctr">
              <a:buNone/>
            </a:pPr>
            <a:endParaRPr lang="en-US" sz="1600" dirty="0">
              <a:solidFill>
                <a:srgbClr val="262626"/>
              </a:solidFill>
            </a:endParaRPr>
          </a:p>
          <a:p>
            <a:pPr marL="0" indent="0" algn="ctr">
              <a:buNone/>
            </a:pPr>
            <a:r>
              <a:rPr lang="en-US" sz="1600" dirty="0">
                <a:solidFill>
                  <a:srgbClr val="262626"/>
                </a:solidFill>
              </a:rPr>
              <a:t> </a:t>
            </a:r>
          </a:p>
          <a:p>
            <a:pPr marL="285320" indent="-285320" algn="ctr"/>
            <a:endParaRPr lang="en-US" sz="1600" dirty="0">
              <a:solidFill>
                <a:srgbClr val="262626"/>
              </a:solidFill>
            </a:endParaRPr>
          </a:p>
          <a:p>
            <a:pPr marL="285320" indent="-285320" algn="ctr"/>
            <a:endParaRPr lang="en-US" sz="1600" dirty="0">
              <a:solidFill>
                <a:srgbClr val="262626"/>
              </a:solidFill>
            </a:endParaRPr>
          </a:p>
          <a:p>
            <a:pPr marL="0" indent="0" algn="ctr">
              <a:spcBef>
                <a:spcPts val="0"/>
              </a:spcBef>
            </a:pPr>
            <a:endParaRPr lang="en-US" sz="1600" dirty="0">
              <a:solidFill>
                <a:srgbClr val="262626"/>
              </a:solidFill>
            </a:endParaRPr>
          </a:p>
          <a:p>
            <a:pPr marL="0" indent="0" algn="ctr">
              <a:buNone/>
            </a:pPr>
            <a:endParaRPr lang="en-US" sz="1600" dirty="0">
              <a:solidFill>
                <a:srgbClr val="262626"/>
              </a:solidFill>
            </a:endParaRPr>
          </a:p>
        </p:txBody>
      </p:sp>
      <mc:AlternateContent xmlns:mc="http://schemas.openxmlformats.org/markup-compatibility/2006" xmlns:p14="http://schemas.microsoft.com/office/powerpoint/2010/main">
        <mc:Choice Requires="p14">
          <p:contentPart p14:bwMode="auto" r:id="rId3">
            <p14:nvContentPartPr>
              <p14:cNvPr id="30" name="Ink 29">
                <a:extLst>
                  <a:ext uri="{FF2B5EF4-FFF2-40B4-BE49-F238E27FC236}">
                    <a16:creationId xmlns:a16="http://schemas.microsoft.com/office/drawing/2014/main" id="{FE5FA620-C570-420E-ADD5-D02F7E6878B4}"/>
                  </a:ext>
                </a:extLst>
              </p14:cNvPr>
              <p14:cNvContentPartPr/>
              <p14:nvPr/>
            </p14:nvContentPartPr>
            <p14:xfrm>
              <a:off x="3976667" y="4430432"/>
              <a:ext cx="25920" cy="28800"/>
            </p14:xfrm>
          </p:contentPart>
        </mc:Choice>
        <mc:Fallback xmlns="">
          <p:pic>
            <p:nvPicPr>
              <p:cNvPr id="30" name="Ink 29">
                <a:extLst>
                  <a:ext uri="{FF2B5EF4-FFF2-40B4-BE49-F238E27FC236}">
                    <a16:creationId xmlns:a16="http://schemas.microsoft.com/office/drawing/2014/main" id="{FE5FA620-C570-420E-ADD5-D02F7E6878B4}"/>
                  </a:ext>
                </a:extLst>
              </p:cNvPr>
              <p:cNvPicPr/>
              <p:nvPr/>
            </p:nvPicPr>
            <p:blipFill>
              <a:blip r:embed="rId4"/>
              <a:stretch>
                <a:fillRect/>
              </a:stretch>
            </p:blipFill>
            <p:spPr>
              <a:xfrm>
                <a:off x="3969107" y="4428272"/>
                <a:ext cx="35640" cy="37440"/>
              </a:xfrm>
              <a:prstGeom prst="rect">
                <a:avLst/>
              </a:prstGeom>
            </p:spPr>
          </p:pic>
        </mc:Fallback>
      </mc:AlternateContent>
      <p:pic>
        <p:nvPicPr>
          <p:cNvPr id="6" name="Picture 5"/>
          <p:cNvPicPr>
            <a:picLocks noChangeAspect="1"/>
          </p:cNvPicPr>
          <p:nvPr/>
        </p:nvPicPr>
        <p:blipFill>
          <a:blip r:embed="rId5"/>
          <a:stretch>
            <a:fillRect/>
          </a:stretch>
        </p:blipFill>
        <p:spPr>
          <a:xfrm>
            <a:off x="6346259" y="471355"/>
            <a:ext cx="4543414" cy="5844738"/>
          </a:xfrm>
          <a:prstGeom prst="rect">
            <a:avLst/>
          </a:prstGeom>
        </p:spPr>
      </p:pic>
      <p:sp>
        <p:nvSpPr>
          <p:cNvPr id="4" name="Arrow: Left 3">
            <a:extLst>
              <a:ext uri="{FF2B5EF4-FFF2-40B4-BE49-F238E27FC236}">
                <a16:creationId xmlns:a16="http://schemas.microsoft.com/office/drawing/2014/main" id="{BF61EB61-D1D3-4652-A6E9-04F9212EAE5D}"/>
              </a:ext>
            </a:extLst>
          </p:cNvPr>
          <p:cNvSpPr/>
          <p:nvPr/>
        </p:nvSpPr>
        <p:spPr>
          <a:xfrm rot="13158825">
            <a:off x="7735450" y="2176144"/>
            <a:ext cx="1061537" cy="2627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spTree>
    <p:extLst>
      <p:ext uri="{BB962C8B-B14F-4D97-AF65-F5344CB8AC3E}">
        <p14:creationId xmlns:p14="http://schemas.microsoft.com/office/powerpoint/2010/main" val="11547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40" y="993548"/>
            <a:ext cx="3829896" cy="1254868"/>
          </a:xfrm>
          <a:ln w="38100">
            <a:solidFill>
              <a:schemeClr val="accent1"/>
            </a:solidFill>
          </a:ln>
        </p:spPr>
        <p:txBody>
          <a:bodyPr anchor="b">
            <a:noAutofit/>
          </a:bodyPr>
          <a:lstStyle/>
          <a:p>
            <a:r>
              <a:rPr lang="en-US" sz="4800" b="1" dirty="0">
                <a:solidFill>
                  <a:srgbClr val="262626"/>
                </a:solidFill>
              </a:rPr>
              <a:t>Pacing Guide</a:t>
            </a:r>
          </a:p>
        </p:txBody>
      </p:sp>
      <p:sp>
        <p:nvSpPr>
          <p:cNvPr id="3" name="Content Placeholder 2"/>
          <p:cNvSpPr>
            <a:spLocks noGrp="1"/>
          </p:cNvSpPr>
          <p:nvPr>
            <p:ph idx="1"/>
          </p:nvPr>
        </p:nvSpPr>
        <p:spPr>
          <a:xfrm>
            <a:off x="929140" y="2430471"/>
            <a:ext cx="4100060" cy="3552039"/>
          </a:xfrm>
        </p:spPr>
        <p:txBody>
          <a:bodyPr>
            <a:normAutofit fontScale="92500" lnSpcReduction="20000"/>
          </a:bodyPr>
          <a:lstStyle/>
          <a:p>
            <a:pPr marL="285320" indent="-285320"/>
            <a:endParaRPr lang="en-US" sz="1867" dirty="0">
              <a:solidFill>
                <a:srgbClr val="262626"/>
              </a:solidFill>
            </a:endParaRPr>
          </a:p>
          <a:p>
            <a:pPr marL="285320" indent="-285320"/>
            <a:r>
              <a:rPr lang="en-US" sz="4800" dirty="0">
                <a:solidFill>
                  <a:srgbClr val="262626"/>
                </a:solidFill>
              </a:rPr>
              <a:t>Purpose</a:t>
            </a:r>
          </a:p>
          <a:p>
            <a:pPr marL="285320" indent="-285320"/>
            <a:r>
              <a:rPr lang="en-US" sz="4800" dirty="0">
                <a:solidFill>
                  <a:srgbClr val="262626"/>
                </a:solidFill>
              </a:rPr>
              <a:t>Informed professional judgment</a:t>
            </a:r>
          </a:p>
          <a:p>
            <a:pPr marL="285320" indent="-285320"/>
            <a:endParaRPr lang="en-US" sz="1867" dirty="0">
              <a:solidFill>
                <a:srgbClr val="262626"/>
              </a:solidFill>
            </a:endParaRPr>
          </a:p>
          <a:p>
            <a:pPr marL="285320" indent="-285320"/>
            <a:endParaRPr lang="en-US" sz="1867" dirty="0">
              <a:solidFill>
                <a:srgbClr val="262626"/>
              </a:solidFill>
            </a:endParaRPr>
          </a:p>
        </p:txBody>
      </p:sp>
      <p:pic>
        <p:nvPicPr>
          <p:cNvPr id="5" name="Picture 4"/>
          <p:cNvPicPr>
            <a:picLocks noChangeAspect="1"/>
          </p:cNvPicPr>
          <p:nvPr/>
        </p:nvPicPr>
        <p:blipFill>
          <a:blip r:embed="rId3"/>
          <a:stretch>
            <a:fillRect/>
          </a:stretch>
        </p:blipFill>
        <p:spPr>
          <a:xfrm>
            <a:off x="5783834" y="151895"/>
            <a:ext cx="5143500" cy="6616700"/>
          </a:xfrm>
          <a:prstGeom prst="rect">
            <a:avLst/>
          </a:prstGeom>
        </p:spPr>
      </p:pic>
      <p:pic>
        <p:nvPicPr>
          <p:cNvPr id="6" name="image2.png"/>
          <p:cNvPicPr/>
          <p:nvPr/>
        </p:nvPicPr>
        <p:blipFill>
          <a:blip r:embed="rId4"/>
          <a:srcRect/>
          <a:stretch>
            <a:fillRect/>
          </a:stretch>
        </p:blipFill>
        <p:spPr>
          <a:xfrm>
            <a:off x="70785" y="0"/>
            <a:ext cx="3467100" cy="704850"/>
          </a:xfrm>
          <a:prstGeom prst="rect">
            <a:avLst/>
          </a:prstGeom>
          <a:ln/>
        </p:spPr>
      </p:pic>
    </p:spTree>
    <p:extLst>
      <p:ext uri="{BB962C8B-B14F-4D97-AF65-F5344CB8AC3E}">
        <p14:creationId xmlns:p14="http://schemas.microsoft.com/office/powerpoint/2010/main" val="274268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a:solidFill>
                  <a:srgbClr val="002060"/>
                </a:solidFill>
              </a:rPr>
              <a:t>Reachback</a:t>
            </a:r>
            <a:endParaRPr lang="en-US" sz="5400" b="1" dirty="0">
              <a:solidFill>
                <a:srgbClr val="002060"/>
              </a:solidFill>
            </a:endParaRPr>
          </a:p>
        </p:txBody>
      </p:sp>
      <p:sp>
        <p:nvSpPr>
          <p:cNvPr id="3" name="Content Placeholder 2"/>
          <p:cNvSpPr>
            <a:spLocks noGrp="1"/>
          </p:cNvSpPr>
          <p:nvPr>
            <p:ph idx="1"/>
          </p:nvPr>
        </p:nvSpPr>
        <p:spPr>
          <a:xfrm>
            <a:off x="1143000" y="1766455"/>
            <a:ext cx="9872871" cy="4329545"/>
          </a:xfrm>
        </p:spPr>
        <p:txBody>
          <a:bodyPr>
            <a:normAutofit fontScale="92500" lnSpcReduction="20000"/>
          </a:bodyPr>
          <a:lstStyle/>
          <a:p>
            <a:r>
              <a:rPr lang="en-US" sz="4400" dirty="0">
                <a:solidFill>
                  <a:schemeClr val="accent1">
                    <a:lumMod val="50000"/>
                  </a:schemeClr>
                </a:solidFill>
              </a:rPr>
              <a:t>Focus on the foundational outcomes</a:t>
            </a:r>
          </a:p>
          <a:p>
            <a:r>
              <a:rPr lang="en-US" sz="4400" dirty="0">
                <a:solidFill>
                  <a:schemeClr val="accent1">
                    <a:lumMod val="50000"/>
                  </a:schemeClr>
                </a:solidFill>
              </a:rPr>
              <a:t>Deliberate and ongoing</a:t>
            </a:r>
          </a:p>
          <a:p>
            <a:r>
              <a:rPr lang="en-US" sz="4400" dirty="0">
                <a:solidFill>
                  <a:schemeClr val="accent1">
                    <a:lumMod val="50000"/>
                  </a:schemeClr>
                </a:solidFill>
              </a:rPr>
              <a:t>Still need to teach the rest of the outcomes</a:t>
            </a:r>
          </a:p>
          <a:p>
            <a:r>
              <a:rPr lang="en-US" sz="4400" dirty="0">
                <a:solidFill>
                  <a:schemeClr val="accent1">
                    <a:lumMod val="50000"/>
                  </a:schemeClr>
                </a:solidFill>
              </a:rPr>
              <a:t>Some reach back can be  done in the form of homework</a:t>
            </a:r>
          </a:p>
          <a:p>
            <a:endParaRPr lang="en-US" dirty="0"/>
          </a:p>
        </p:txBody>
      </p:sp>
      <p:pic>
        <p:nvPicPr>
          <p:cNvPr id="4" name="image2.png"/>
          <p:cNvPicPr/>
          <p:nvPr/>
        </p:nvPicPr>
        <p:blipFill>
          <a:blip r:embed="rId3"/>
          <a:srcRect/>
          <a:stretch>
            <a:fillRect/>
          </a:stretch>
        </p:blipFill>
        <p:spPr>
          <a:xfrm>
            <a:off x="0" y="-19050"/>
            <a:ext cx="3467100" cy="704850"/>
          </a:xfrm>
          <a:prstGeom prst="rect">
            <a:avLst/>
          </a:prstGeom>
          <a:ln/>
        </p:spPr>
      </p:pic>
    </p:spTree>
    <p:extLst>
      <p:ext uri="{BB962C8B-B14F-4D97-AF65-F5344CB8AC3E}">
        <p14:creationId xmlns:p14="http://schemas.microsoft.com/office/powerpoint/2010/main" val="182860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400" dirty="0">
                <a:solidFill>
                  <a:srgbClr val="002060"/>
                </a:solidFill>
              </a:rPr>
              <a:t>Instruction</a:t>
            </a:r>
          </a:p>
        </p:txBody>
      </p:sp>
      <p:sp>
        <p:nvSpPr>
          <p:cNvPr id="3" name="Content Placeholder 2"/>
          <p:cNvSpPr>
            <a:spLocks noGrp="1"/>
          </p:cNvSpPr>
          <p:nvPr>
            <p:ph type="subTitle" idx="1"/>
          </p:nvPr>
        </p:nvSpPr>
        <p:spPr>
          <a:xfrm>
            <a:off x="1" y="3682562"/>
            <a:ext cx="8545484" cy="2420587"/>
          </a:xfrm>
        </p:spPr>
        <p:txBody>
          <a:bodyPr>
            <a:normAutofit/>
          </a:bodyPr>
          <a:lstStyle/>
          <a:p>
            <a:pPr marL="285320" indent="-285320"/>
            <a:r>
              <a:rPr lang="en-US" sz="2600" dirty="0">
                <a:solidFill>
                  <a:srgbClr val="FF0000"/>
                </a:solidFill>
              </a:rPr>
              <a:t>1.Professional learning using High Yield Strategies</a:t>
            </a:r>
          </a:p>
          <a:p>
            <a:pPr marL="285320" indent="-285320"/>
            <a:r>
              <a:rPr lang="en-US" sz="2600" dirty="0">
                <a:solidFill>
                  <a:srgbClr val="FF0000"/>
                </a:solidFill>
              </a:rPr>
              <a:t> 2. Conceptual &amp; Procedural  Understanding   </a:t>
            </a:r>
            <a:endParaRPr lang="en-US" sz="2533" dirty="0">
              <a:solidFill>
                <a:srgbClr val="FF0000"/>
              </a:solidFill>
            </a:endParaRPr>
          </a:p>
          <a:p>
            <a:pPr marL="4876678" lvl="8" algn="r"/>
            <a:endParaRPr lang="en-US" sz="2133" dirty="0"/>
          </a:p>
          <a:p>
            <a:pPr marL="742508" lvl="1" indent="-285320"/>
            <a:endParaRPr lang="en-US" dirty="0"/>
          </a:p>
          <a:p>
            <a:pPr lvl="1"/>
            <a:endParaRPr lang="en-US" dirty="0"/>
          </a:p>
        </p:txBody>
      </p:sp>
      <p:grpSp>
        <p:nvGrpSpPr>
          <p:cNvPr id="14" name="Group 28">
            <a:extLst>
              <a:ext uri="{FF2B5EF4-FFF2-40B4-BE49-F238E27FC236}">
                <a16:creationId xmlns:a16="http://schemas.microsoft.com/office/drawing/2014/main" id="{BC65B13A-E252-4171-9502-D0124E45D741}"/>
              </a:ext>
            </a:extLst>
          </p:cNvPr>
          <p:cNvGrpSpPr>
            <a:grpSpLocks/>
          </p:cNvGrpSpPr>
          <p:nvPr/>
        </p:nvGrpSpPr>
        <p:grpSpPr bwMode="auto">
          <a:xfrm>
            <a:off x="2871357" y="254428"/>
            <a:ext cx="7436622" cy="2359300"/>
            <a:chOff x="393" y="4542"/>
            <a:chExt cx="12766" cy="4905"/>
          </a:xfrm>
        </p:grpSpPr>
        <p:sp>
          <p:nvSpPr>
            <p:cNvPr id="15" name="Text Box 29">
              <a:extLst>
                <a:ext uri="{FF2B5EF4-FFF2-40B4-BE49-F238E27FC236}">
                  <a16:creationId xmlns:a16="http://schemas.microsoft.com/office/drawing/2014/main" id="{21A62440-7A4E-495C-9199-8CB87BFD0D7F}"/>
                </a:ext>
              </a:extLst>
            </p:cNvPr>
            <p:cNvSpPr txBox="1">
              <a:spLocks noChangeArrowheads="1"/>
            </p:cNvSpPr>
            <p:nvPr/>
          </p:nvSpPr>
          <p:spPr bwMode="auto">
            <a:xfrm>
              <a:off x="393" y="8377"/>
              <a:ext cx="3943" cy="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200" b="1" dirty="0">
                  <a:latin typeface="Calibri" pitchFamily="34" charset="0"/>
                </a:rPr>
                <a:t>Assessment</a:t>
              </a:r>
              <a:endParaRPr lang="en-US" sz="3200" dirty="0">
                <a:latin typeface="Arial" pitchFamily="34" charset="0"/>
              </a:endParaRPr>
            </a:p>
          </p:txBody>
        </p:sp>
        <p:sp>
          <p:nvSpPr>
            <p:cNvPr id="16" name="Text Box 30">
              <a:extLst>
                <a:ext uri="{FF2B5EF4-FFF2-40B4-BE49-F238E27FC236}">
                  <a16:creationId xmlns:a16="http://schemas.microsoft.com/office/drawing/2014/main" id="{E74F8CE6-42F1-45F7-BF6E-B226E2574530}"/>
                </a:ext>
              </a:extLst>
            </p:cNvPr>
            <p:cNvSpPr txBox="1">
              <a:spLocks noChangeArrowheads="1"/>
            </p:cNvSpPr>
            <p:nvPr/>
          </p:nvSpPr>
          <p:spPr bwMode="auto">
            <a:xfrm>
              <a:off x="8767" y="8270"/>
              <a:ext cx="4392" cy="1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200" b="1" dirty="0">
                  <a:solidFill>
                    <a:schemeClr val="bg1"/>
                  </a:solidFill>
                  <a:latin typeface="Calibri" pitchFamily="34" charset="0"/>
                </a:rPr>
                <a:t>Instruction</a:t>
              </a:r>
              <a:endParaRPr lang="en-US" sz="3200" dirty="0">
                <a:solidFill>
                  <a:schemeClr val="bg1"/>
                </a:solidFill>
                <a:latin typeface="Arial" pitchFamily="34" charset="0"/>
              </a:endParaRPr>
            </a:p>
          </p:txBody>
        </p:sp>
        <p:sp>
          <p:nvSpPr>
            <p:cNvPr id="17" name="AutoShape 31">
              <a:extLst>
                <a:ext uri="{FF2B5EF4-FFF2-40B4-BE49-F238E27FC236}">
                  <a16:creationId xmlns:a16="http://schemas.microsoft.com/office/drawing/2014/main" id="{6884FF23-5326-479A-90D0-855F1E2B6735}"/>
                </a:ext>
              </a:extLst>
            </p:cNvPr>
            <p:cNvSpPr>
              <a:spLocks noChangeArrowheads="1"/>
            </p:cNvSpPr>
            <p:nvPr/>
          </p:nvSpPr>
          <p:spPr bwMode="auto">
            <a:xfrm>
              <a:off x="4336" y="5753"/>
              <a:ext cx="3765" cy="3300"/>
            </a:xfrm>
            <a:prstGeom prst="triangle">
              <a:avLst>
                <a:gd name="adj" fmla="val 50000"/>
              </a:avLst>
            </a:prstGeom>
            <a:solidFill>
              <a:srgbClr val="E8E8E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 Box 32">
              <a:extLst>
                <a:ext uri="{FF2B5EF4-FFF2-40B4-BE49-F238E27FC236}">
                  <a16:creationId xmlns:a16="http://schemas.microsoft.com/office/drawing/2014/main" id="{C240225E-3F5C-4A99-8E97-DACE07C9A0DF}"/>
                </a:ext>
              </a:extLst>
            </p:cNvPr>
            <p:cNvSpPr txBox="1">
              <a:spLocks noChangeArrowheads="1"/>
            </p:cNvSpPr>
            <p:nvPr/>
          </p:nvSpPr>
          <p:spPr bwMode="auto">
            <a:xfrm>
              <a:off x="4130" y="4542"/>
              <a:ext cx="4937" cy="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600" b="1" dirty="0">
                  <a:solidFill>
                    <a:srgbClr val="006600"/>
                  </a:solidFill>
                  <a:latin typeface="Calibri" pitchFamily="34" charset="0"/>
                </a:rPr>
                <a:t>Curriculum</a:t>
              </a:r>
              <a:endParaRPr lang="en-US" sz="3600" dirty="0">
                <a:solidFill>
                  <a:srgbClr val="006600"/>
                </a:solidFill>
                <a:latin typeface="Arial" pitchFamily="34" charset="0"/>
              </a:endParaRPr>
            </a:p>
          </p:txBody>
        </p:sp>
        <p:cxnSp>
          <p:nvCxnSpPr>
            <p:cNvPr id="19" name="AutoShape 33">
              <a:extLst>
                <a:ext uri="{FF2B5EF4-FFF2-40B4-BE49-F238E27FC236}">
                  <a16:creationId xmlns:a16="http://schemas.microsoft.com/office/drawing/2014/main" id="{0BFDBC25-EC12-4133-9B20-E8FE2C57247C}"/>
                </a:ext>
              </a:extLst>
            </p:cNvPr>
            <p:cNvCxnSpPr>
              <a:cxnSpLocks noChangeShapeType="1"/>
            </p:cNvCxnSpPr>
            <p:nvPr/>
          </p:nvCxnSpPr>
          <p:spPr bwMode="auto">
            <a:xfrm>
              <a:off x="6826" y="6488"/>
              <a:ext cx="930" cy="1545"/>
            </a:xfrm>
            <a:prstGeom prst="straightConnector1">
              <a:avLst/>
            </a:prstGeom>
            <a:noFill/>
            <a:ln w="38100">
              <a:solidFill>
                <a:srgbClr val="000000"/>
              </a:solidFill>
              <a:round/>
              <a:headEnd type="triangle" w="med" len="med"/>
              <a:tailEnd type="triangle" w="med" len="med"/>
            </a:ln>
          </p:spPr>
        </p:cxnSp>
        <p:cxnSp>
          <p:nvCxnSpPr>
            <p:cNvPr id="20" name="AutoShape 34">
              <a:extLst>
                <a:ext uri="{FF2B5EF4-FFF2-40B4-BE49-F238E27FC236}">
                  <a16:creationId xmlns:a16="http://schemas.microsoft.com/office/drawing/2014/main" id="{6F149E86-28FE-4149-A0DE-47F67EFBAC22}"/>
                </a:ext>
              </a:extLst>
            </p:cNvPr>
            <p:cNvCxnSpPr>
              <a:cxnSpLocks noChangeShapeType="1"/>
            </p:cNvCxnSpPr>
            <p:nvPr/>
          </p:nvCxnSpPr>
          <p:spPr bwMode="auto">
            <a:xfrm>
              <a:off x="5281" y="9263"/>
              <a:ext cx="1935" cy="1"/>
            </a:xfrm>
            <a:prstGeom prst="straightConnector1">
              <a:avLst/>
            </a:prstGeom>
            <a:noFill/>
            <a:ln w="38100">
              <a:solidFill>
                <a:srgbClr val="000000"/>
              </a:solidFill>
              <a:round/>
              <a:headEnd type="triangle" w="med" len="med"/>
              <a:tailEnd type="triangle" w="med" len="med"/>
            </a:ln>
          </p:spPr>
        </p:cxnSp>
        <p:cxnSp>
          <p:nvCxnSpPr>
            <p:cNvPr id="21" name="AutoShape 35">
              <a:extLst>
                <a:ext uri="{FF2B5EF4-FFF2-40B4-BE49-F238E27FC236}">
                  <a16:creationId xmlns:a16="http://schemas.microsoft.com/office/drawing/2014/main" id="{7E3A13A7-1B3A-47E8-851D-002583D55670}"/>
                </a:ext>
              </a:extLst>
            </p:cNvPr>
            <p:cNvCxnSpPr>
              <a:cxnSpLocks noChangeShapeType="1"/>
            </p:cNvCxnSpPr>
            <p:nvPr/>
          </p:nvCxnSpPr>
          <p:spPr bwMode="auto">
            <a:xfrm flipH="1">
              <a:off x="4651" y="6488"/>
              <a:ext cx="945" cy="1545"/>
            </a:xfrm>
            <a:prstGeom prst="straightConnector1">
              <a:avLst/>
            </a:prstGeom>
            <a:noFill/>
            <a:ln w="38100">
              <a:solidFill>
                <a:srgbClr val="000000"/>
              </a:solidFill>
              <a:round/>
              <a:headEnd type="triangle" w="med" len="med"/>
              <a:tailEnd type="triangle" w="med" len="med"/>
            </a:ln>
          </p:spPr>
        </p:cxnSp>
      </p:grpSp>
      <p:pic>
        <p:nvPicPr>
          <p:cNvPr id="12" name="image2.png"/>
          <p:cNvPicPr/>
          <p:nvPr/>
        </p:nvPicPr>
        <p:blipFill>
          <a:blip r:embed="rId3"/>
          <a:srcRect/>
          <a:stretch>
            <a:fillRect/>
          </a:stretch>
        </p:blipFill>
        <p:spPr>
          <a:xfrm>
            <a:off x="9077" y="12909"/>
            <a:ext cx="3467100" cy="704850"/>
          </a:xfrm>
          <a:prstGeom prst="rect">
            <a:avLst/>
          </a:prstGeom>
          <a:ln/>
        </p:spPr>
      </p:pic>
    </p:spTree>
    <p:extLst>
      <p:ext uri="{BB962C8B-B14F-4D97-AF65-F5344CB8AC3E}">
        <p14:creationId xmlns:p14="http://schemas.microsoft.com/office/powerpoint/2010/main" val="267421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Two Years of Professional Learning </a:t>
            </a:r>
          </a:p>
        </p:txBody>
      </p:sp>
      <p:pic>
        <p:nvPicPr>
          <p:cNvPr id="4" name="image2.png"/>
          <p:cNvPicPr/>
          <p:nvPr/>
        </p:nvPicPr>
        <p:blipFill>
          <a:blip r:embed="rId2"/>
          <a:srcRect/>
          <a:stretch>
            <a:fillRect/>
          </a:stretch>
        </p:blipFill>
        <p:spPr>
          <a:xfrm>
            <a:off x="172835" y="0"/>
            <a:ext cx="3467100" cy="704850"/>
          </a:xfrm>
          <a:prstGeom prst="rect">
            <a:avLst/>
          </a:prstGeom>
          <a:ln/>
        </p:spPr>
      </p:pic>
    </p:spTree>
    <p:extLst>
      <p:ext uri="{BB962C8B-B14F-4D97-AF65-F5344CB8AC3E}">
        <p14:creationId xmlns:p14="http://schemas.microsoft.com/office/powerpoint/2010/main" val="209720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856468"/>
            <a:ext cx="11277600" cy="1221714"/>
          </a:xfrm>
        </p:spPr>
        <p:txBody>
          <a:bodyPr>
            <a:noAutofit/>
          </a:bodyPr>
          <a:lstStyle/>
          <a:p>
            <a:pPr algn="ctr"/>
            <a:r>
              <a:rPr lang="en-US" sz="4800" b="1" dirty="0">
                <a:solidFill>
                  <a:schemeClr val="tx1"/>
                </a:solidFill>
              </a:rPr>
              <a:t>What is most important in mathematics instruction?</a:t>
            </a:r>
          </a:p>
        </p:txBody>
      </p:sp>
      <p:sp>
        <p:nvSpPr>
          <p:cNvPr id="3" name="Content Placeholder 2"/>
          <p:cNvSpPr>
            <a:spLocks noGrp="1"/>
          </p:cNvSpPr>
          <p:nvPr>
            <p:ph sz="quarter" idx="13"/>
          </p:nvPr>
        </p:nvSpPr>
        <p:spPr>
          <a:xfrm>
            <a:off x="906667" y="2511392"/>
            <a:ext cx="10394707" cy="2775764"/>
          </a:xfrm>
        </p:spPr>
        <p:txBody>
          <a:bodyPr>
            <a:normAutofit fontScale="85000" lnSpcReduction="20000"/>
          </a:bodyPr>
          <a:lstStyle/>
          <a:p>
            <a:pPr algn="ctr"/>
            <a:r>
              <a:rPr lang="en-US" sz="6000" dirty="0">
                <a:solidFill>
                  <a:schemeClr val="accent1">
                    <a:lumMod val="50000"/>
                  </a:schemeClr>
                </a:solidFill>
              </a:rPr>
              <a:t>Conceptual Understanding?</a:t>
            </a:r>
          </a:p>
          <a:p>
            <a:pPr algn="ctr"/>
            <a:endParaRPr lang="en-US" sz="6000" dirty="0">
              <a:solidFill>
                <a:schemeClr val="accent1">
                  <a:lumMod val="50000"/>
                </a:schemeClr>
              </a:solidFill>
            </a:endParaRPr>
          </a:p>
          <a:p>
            <a:pPr algn="ctr"/>
            <a:r>
              <a:rPr lang="en-US" sz="6000" dirty="0">
                <a:solidFill>
                  <a:schemeClr val="accent1">
                    <a:lumMod val="50000"/>
                  </a:schemeClr>
                </a:solidFill>
              </a:rPr>
              <a:t>Procedural Understanding?</a:t>
            </a:r>
          </a:p>
        </p:txBody>
      </p:sp>
      <p:sp>
        <p:nvSpPr>
          <p:cNvPr id="4" name="TextBox 3"/>
          <p:cNvSpPr txBox="1"/>
          <p:nvPr/>
        </p:nvSpPr>
        <p:spPr>
          <a:xfrm>
            <a:off x="9127958" y="5454315"/>
            <a:ext cx="2349879" cy="923330"/>
          </a:xfrm>
          <a:prstGeom prst="rect">
            <a:avLst/>
          </a:prstGeom>
          <a:noFill/>
        </p:spPr>
        <p:txBody>
          <a:bodyPr wrap="square" rtlCol="0">
            <a:spAutoFit/>
          </a:bodyPr>
          <a:lstStyle/>
          <a:p>
            <a:r>
              <a:rPr lang="en-US" dirty="0">
                <a:hlinkClick r:id="rId3"/>
              </a:rPr>
              <a:t>https://www.edcan.ca/articles/no-more-math-wars/</a:t>
            </a:r>
            <a:endParaRPr lang="en-US" dirty="0"/>
          </a:p>
        </p:txBody>
      </p:sp>
      <p:pic>
        <p:nvPicPr>
          <p:cNvPr id="5" name="image2.png"/>
          <p:cNvPicPr/>
          <p:nvPr/>
        </p:nvPicPr>
        <p:blipFill>
          <a:blip r:embed="rId4"/>
          <a:srcRect/>
          <a:stretch>
            <a:fillRect/>
          </a:stretch>
        </p:blipFill>
        <p:spPr>
          <a:xfrm>
            <a:off x="0" y="-15541"/>
            <a:ext cx="3467100" cy="704850"/>
          </a:xfrm>
          <a:prstGeom prst="rect">
            <a:avLst/>
          </a:prstGeom>
          <a:ln/>
        </p:spPr>
      </p:pic>
    </p:spTree>
    <p:extLst>
      <p:ext uri="{BB962C8B-B14F-4D97-AF65-F5344CB8AC3E}">
        <p14:creationId xmlns:p14="http://schemas.microsoft.com/office/powerpoint/2010/main" val="275372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49383" y="3379788"/>
            <a:ext cx="11942618" cy="2189739"/>
          </a:xfrm>
        </p:spPr>
        <p:txBody>
          <a:bodyPr>
            <a:normAutofit fontScale="62500" lnSpcReduction="20000"/>
          </a:bodyPr>
          <a:lstStyle/>
          <a:p>
            <a:r>
              <a:rPr lang="en-US" sz="3600" b="1" dirty="0">
                <a:solidFill>
                  <a:schemeClr val="tx1"/>
                </a:solidFill>
                <a:latin typeface="Times New Roman" panose="02020603050405020304" pitchFamily="18" charset="0"/>
                <a:cs typeface="Times New Roman" panose="02020603050405020304" pitchFamily="18" charset="0"/>
              </a:rPr>
              <a:t>Conceptual understanding </a:t>
            </a:r>
            <a:r>
              <a:rPr lang="en-US" sz="3600" dirty="0">
                <a:solidFill>
                  <a:schemeClr val="accent1">
                    <a:lumMod val="50000"/>
                  </a:schemeClr>
                </a:solidFill>
                <a:latin typeface="Times New Roman" panose="02020603050405020304" pitchFamily="18" charset="0"/>
                <a:cs typeface="Times New Roman" panose="02020603050405020304" pitchFamily="18" charset="0"/>
              </a:rPr>
              <a:t>is the “comprehension of mathematical concepts, operations, and relations.”</a:t>
            </a:r>
          </a:p>
          <a:p>
            <a:endParaRPr lang="en-US" sz="3600" dirty="0">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Procedural fluency </a:t>
            </a:r>
            <a:r>
              <a:rPr lang="en-US" sz="3600" dirty="0">
                <a:solidFill>
                  <a:schemeClr val="accent1">
                    <a:lumMod val="50000"/>
                  </a:schemeClr>
                </a:solidFill>
                <a:latin typeface="Times New Roman" panose="02020603050405020304" pitchFamily="18" charset="0"/>
                <a:cs typeface="Times New Roman" panose="02020603050405020304" pitchFamily="18" charset="0"/>
              </a:rPr>
              <a:t>is defined as “skill in carry­ing out procedures flexibly, accurately, efficiently, and appropriately.”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2" descr="Image result for 5 strands of mathematical proficiency nctm"/>
          <p:cNvPicPr>
            <a:picLocks noChangeAspect="1" noChangeArrowheads="1"/>
          </p:cNvPicPr>
          <p:nvPr/>
        </p:nvPicPr>
        <p:blipFill rotWithShape="1">
          <a:blip r:embed="rId3">
            <a:extLst>
              <a:ext uri="{28A0092B-C50C-407E-A947-70E740481C1C}">
                <a14:useLocalDpi xmlns:a14="http://schemas.microsoft.com/office/drawing/2010/main" val="0"/>
              </a:ext>
            </a:extLst>
          </a:blip>
          <a:srcRect b="51292"/>
          <a:stretch/>
        </p:blipFill>
        <p:spPr bwMode="auto">
          <a:xfrm>
            <a:off x="4038601" y="685800"/>
            <a:ext cx="3612977" cy="248303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ounded Rectangle 2"/>
          <p:cNvSpPr/>
          <p:nvPr/>
        </p:nvSpPr>
        <p:spPr>
          <a:xfrm>
            <a:off x="5309099" y="677944"/>
            <a:ext cx="1071979" cy="466078"/>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sp>
        <p:nvSpPr>
          <p:cNvPr id="7" name="Rounded Rectangle 6"/>
          <p:cNvSpPr/>
          <p:nvPr/>
        </p:nvSpPr>
        <p:spPr>
          <a:xfrm>
            <a:off x="6674797" y="1724581"/>
            <a:ext cx="1071979" cy="405471"/>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pic>
        <p:nvPicPr>
          <p:cNvPr id="6" name="image2.png"/>
          <p:cNvPicPr/>
          <p:nvPr/>
        </p:nvPicPr>
        <p:blipFill>
          <a:blip r:embed="rId4"/>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277963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5"/>
            <a:ext cx="9966960" cy="3027089"/>
          </a:xfrm>
        </p:spPr>
        <p:txBody>
          <a:bodyPr/>
          <a:lstStyle/>
          <a:p>
            <a:r>
              <a:rPr lang="en-US" sz="6400" dirty="0">
                <a:solidFill>
                  <a:srgbClr val="002060"/>
                </a:solidFill>
              </a:rPr>
              <a:t>Assessment</a:t>
            </a:r>
            <a:r>
              <a:rPr lang="en-US" b="1" dirty="0">
                <a:solidFill>
                  <a:srgbClr val="002060"/>
                </a:solidFill>
              </a:rPr>
              <a:t>  </a:t>
            </a:r>
            <a:endParaRPr lang="en-US" dirty="0">
              <a:solidFill>
                <a:srgbClr val="002060"/>
              </a:solidFill>
            </a:endParaRPr>
          </a:p>
        </p:txBody>
      </p:sp>
      <p:sp>
        <p:nvSpPr>
          <p:cNvPr id="3" name="Content Placeholder 2"/>
          <p:cNvSpPr>
            <a:spLocks noGrp="1"/>
          </p:cNvSpPr>
          <p:nvPr>
            <p:ph type="subTitle" idx="1"/>
          </p:nvPr>
        </p:nvSpPr>
        <p:spPr>
          <a:xfrm>
            <a:off x="282634" y="3909465"/>
            <a:ext cx="9670222" cy="2096480"/>
          </a:xfrm>
        </p:spPr>
        <p:txBody>
          <a:bodyPr>
            <a:normAutofit/>
          </a:bodyPr>
          <a:lstStyle/>
          <a:p>
            <a:pPr marL="285320" indent="-285320" algn="l"/>
            <a:r>
              <a:rPr lang="en-US" dirty="0">
                <a:solidFill>
                  <a:srgbClr val="FF0000"/>
                </a:solidFill>
              </a:rPr>
              <a:t>1. Summative baseline 2. Formative Quizzes 3. Self – Assessment </a:t>
            </a:r>
          </a:p>
          <a:p>
            <a:pPr marL="285320" indent="-285320"/>
            <a:endParaRPr lang="en-US" dirty="0"/>
          </a:p>
          <a:p>
            <a:pPr marL="457189" lvl="1"/>
            <a:endParaRPr lang="en-US" dirty="0"/>
          </a:p>
          <a:p>
            <a:pPr marL="742508" lvl="1" indent="-285320"/>
            <a:endParaRPr lang="en-US" dirty="0"/>
          </a:p>
        </p:txBody>
      </p:sp>
      <p:grpSp>
        <p:nvGrpSpPr>
          <p:cNvPr id="14" name="Group 28">
            <a:extLst>
              <a:ext uri="{FF2B5EF4-FFF2-40B4-BE49-F238E27FC236}">
                <a16:creationId xmlns:a16="http://schemas.microsoft.com/office/drawing/2014/main" id="{BC65B13A-E252-4171-9502-D0124E45D741}"/>
              </a:ext>
            </a:extLst>
          </p:cNvPr>
          <p:cNvGrpSpPr>
            <a:grpSpLocks/>
          </p:cNvGrpSpPr>
          <p:nvPr/>
        </p:nvGrpSpPr>
        <p:grpSpPr bwMode="auto">
          <a:xfrm>
            <a:off x="2516234" y="320011"/>
            <a:ext cx="7436622" cy="2359300"/>
            <a:chOff x="393" y="4542"/>
            <a:chExt cx="12766" cy="4905"/>
          </a:xfrm>
        </p:grpSpPr>
        <p:sp>
          <p:nvSpPr>
            <p:cNvPr id="15" name="Text Box 29">
              <a:extLst>
                <a:ext uri="{FF2B5EF4-FFF2-40B4-BE49-F238E27FC236}">
                  <a16:creationId xmlns:a16="http://schemas.microsoft.com/office/drawing/2014/main" id="{21A62440-7A4E-495C-9199-8CB87BFD0D7F}"/>
                </a:ext>
              </a:extLst>
            </p:cNvPr>
            <p:cNvSpPr txBox="1">
              <a:spLocks noChangeArrowheads="1"/>
            </p:cNvSpPr>
            <p:nvPr/>
          </p:nvSpPr>
          <p:spPr bwMode="auto">
            <a:xfrm>
              <a:off x="393" y="8377"/>
              <a:ext cx="3943" cy="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200" b="1" dirty="0">
                  <a:latin typeface="Calibri" pitchFamily="34" charset="0"/>
                </a:rPr>
                <a:t>Assessment</a:t>
              </a:r>
              <a:endParaRPr lang="en-US" sz="3200" dirty="0">
                <a:latin typeface="Arial" pitchFamily="34" charset="0"/>
              </a:endParaRPr>
            </a:p>
          </p:txBody>
        </p:sp>
        <p:sp>
          <p:nvSpPr>
            <p:cNvPr id="16" name="Text Box 30">
              <a:extLst>
                <a:ext uri="{FF2B5EF4-FFF2-40B4-BE49-F238E27FC236}">
                  <a16:creationId xmlns:a16="http://schemas.microsoft.com/office/drawing/2014/main" id="{E74F8CE6-42F1-45F7-BF6E-B226E2574530}"/>
                </a:ext>
              </a:extLst>
            </p:cNvPr>
            <p:cNvSpPr txBox="1">
              <a:spLocks noChangeArrowheads="1"/>
            </p:cNvSpPr>
            <p:nvPr/>
          </p:nvSpPr>
          <p:spPr bwMode="auto">
            <a:xfrm>
              <a:off x="8767" y="8270"/>
              <a:ext cx="4392" cy="1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200" b="1" dirty="0">
                  <a:solidFill>
                    <a:schemeClr val="bg1"/>
                  </a:solidFill>
                  <a:latin typeface="Calibri" pitchFamily="34" charset="0"/>
                </a:rPr>
                <a:t>Instruction</a:t>
              </a:r>
              <a:endParaRPr lang="en-US" sz="3200" dirty="0">
                <a:solidFill>
                  <a:schemeClr val="bg1"/>
                </a:solidFill>
                <a:latin typeface="Arial" pitchFamily="34" charset="0"/>
              </a:endParaRPr>
            </a:p>
          </p:txBody>
        </p:sp>
        <p:sp>
          <p:nvSpPr>
            <p:cNvPr id="17" name="AutoShape 31">
              <a:extLst>
                <a:ext uri="{FF2B5EF4-FFF2-40B4-BE49-F238E27FC236}">
                  <a16:creationId xmlns:a16="http://schemas.microsoft.com/office/drawing/2014/main" id="{6884FF23-5326-479A-90D0-855F1E2B6735}"/>
                </a:ext>
              </a:extLst>
            </p:cNvPr>
            <p:cNvSpPr>
              <a:spLocks noChangeArrowheads="1"/>
            </p:cNvSpPr>
            <p:nvPr/>
          </p:nvSpPr>
          <p:spPr bwMode="auto">
            <a:xfrm>
              <a:off x="4336" y="5753"/>
              <a:ext cx="3765" cy="3300"/>
            </a:xfrm>
            <a:prstGeom prst="triangle">
              <a:avLst>
                <a:gd name="adj" fmla="val 50000"/>
              </a:avLst>
            </a:prstGeom>
            <a:solidFill>
              <a:srgbClr val="E8E8E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 Box 32">
              <a:extLst>
                <a:ext uri="{FF2B5EF4-FFF2-40B4-BE49-F238E27FC236}">
                  <a16:creationId xmlns:a16="http://schemas.microsoft.com/office/drawing/2014/main" id="{C240225E-3F5C-4A99-8E97-DACE07C9A0DF}"/>
                </a:ext>
              </a:extLst>
            </p:cNvPr>
            <p:cNvSpPr txBox="1">
              <a:spLocks noChangeArrowheads="1"/>
            </p:cNvSpPr>
            <p:nvPr/>
          </p:nvSpPr>
          <p:spPr bwMode="auto">
            <a:xfrm>
              <a:off x="4130" y="4542"/>
              <a:ext cx="4937" cy="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600" b="1" dirty="0">
                  <a:solidFill>
                    <a:srgbClr val="006600"/>
                  </a:solidFill>
                  <a:latin typeface="Calibri" pitchFamily="34" charset="0"/>
                </a:rPr>
                <a:t>Curriculum</a:t>
              </a:r>
              <a:endParaRPr lang="en-US" sz="3600" dirty="0">
                <a:solidFill>
                  <a:srgbClr val="006600"/>
                </a:solidFill>
                <a:latin typeface="Arial" pitchFamily="34" charset="0"/>
              </a:endParaRPr>
            </a:p>
          </p:txBody>
        </p:sp>
        <p:cxnSp>
          <p:nvCxnSpPr>
            <p:cNvPr id="19" name="AutoShape 33">
              <a:extLst>
                <a:ext uri="{FF2B5EF4-FFF2-40B4-BE49-F238E27FC236}">
                  <a16:creationId xmlns:a16="http://schemas.microsoft.com/office/drawing/2014/main" id="{0BFDBC25-EC12-4133-9B20-E8FE2C57247C}"/>
                </a:ext>
              </a:extLst>
            </p:cNvPr>
            <p:cNvCxnSpPr>
              <a:cxnSpLocks noChangeShapeType="1"/>
            </p:cNvCxnSpPr>
            <p:nvPr/>
          </p:nvCxnSpPr>
          <p:spPr bwMode="auto">
            <a:xfrm>
              <a:off x="6826" y="6488"/>
              <a:ext cx="930" cy="1545"/>
            </a:xfrm>
            <a:prstGeom prst="straightConnector1">
              <a:avLst/>
            </a:prstGeom>
            <a:noFill/>
            <a:ln w="38100">
              <a:solidFill>
                <a:srgbClr val="000000"/>
              </a:solidFill>
              <a:round/>
              <a:headEnd type="triangle" w="med" len="med"/>
              <a:tailEnd type="triangle" w="med" len="med"/>
            </a:ln>
          </p:spPr>
        </p:cxnSp>
        <p:cxnSp>
          <p:nvCxnSpPr>
            <p:cNvPr id="20" name="AutoShape 34">
              <a:extLst>
                <a:ext uri="{FF2B5EF4-FFF2-40B4-BE49-F238E27FC236}">
                  <a16:creationId xmlns:a16="http://schemas.microsoft.com/office/drawing/2014/main" id="{6F149E86-28FE-4149-A0DE-47F67EFBAC22}"/>
                </a:ext>
              </a:extLst>
            </p:cNvPr>
            <p:cNvCxnSpPr>
              <a:cxnSpLocks noChangeShapeType="1"/>
            </p:cNvCxnSpPr>
            <p:nvPr/>
          </p:nvCxnSpPr>
          <p:spPr bwMode="auto">
            <a:xfrm>
              <a:off x="5281" y="9263"/>
              <a:ext cx="1935" cy="1"/>
            </a:xfrm>
            <a:prstGeom prst="straightConnector1">
              <a:avLst/>
            </a:prstGeom>
            <a:noFill/>
            <a:ln w="38100">
              <a:solidFill>
                <a:srgbClr val="000000"/>
              </a:solidFill>
              <a:round/>
              <a:headEnd type="triangle" w="med" len="med"/>
              <a:tailEnd type="triangle" w="med" len="med"/>
            </a:ln>
          </p:spPr>
        </p:cxnSp>
        <p:cxnSp>
          <p:nvCxnSpPr>
            <p:cNvPr id="21" name="AutoShape 35">
              <a:extLst>
                <a:ext uri="{FF2B5EF4-FFF2-40B4-BE49-F238E27FC236}">
                  <a16:creationId xmlns:a16="http://schemas.microsoft.com/office/drawing/2014/main" id="{7E3A13A7-1B3A-47E8-851D-002583D55670}"/>
                </a:ext>
              </a:extLst>
            </p:cNvPr>
            <p:cNvCxnSpPr>
              <a:cxnSpLocks noChangeShapeType="1"/>
            </p:cNvCxnSpPr>
            <p:nvPr/>
          </p:nvCxnSpPr>
          <p:spPr bwMode="auto">
            <a:xfrm flipH="1">
              <a:off x="4651" y="6488"/>
              <a:ext cx="945" cy="1545"/>
            </a:xfrm>
            <a:prstGeom prst="straightConnector1">
              <a:avLst/>
            </a:prstGeom>
            <a:noFill/>
            <a:ln w="38100">
              <a:solidFill>
                <a:srgbClr val="000000"/>
              </a:solidFill>
              <a:round/>
              <a:headEnd type="triangle" w="med" len="med"/>
              <a:tailEnd type="triangle" w="med" len="med"/>
            </a:ln>
          </p:spPr>
        </p:cxnSp>
      </p:grpSp>
    </p:spTree>
    <p:extLst>
      <p:ext uri="{BB962C8B-B14F-4D97-AF65-F5344CB8AC3E}">
        <p14:creationId xmlns:p14="http://schemas.microsoft.com/office/powerpoint/2010/main" val="394448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7F4D-7C34-4F9A-A775-F7C2F5EDD02C}"/>
              </a:ext>
            </a:extLst>
          </p:cNvPr>
          <p:cNvSpPr>
            <a:spLocks noGrp="1"/>
          </p:cNvSpPr>
          <p:nvPr>
            <p:ph type="title"/>
          </p:nvPr>
        </p:nvSpPr>
        <p:spPr>
          <a:xfrm>
            <a:off x="929140" y="972766"/>
            <a:ext cx="4307878" cy="1254868"/>
          </a:xfrm>
        </p:spPr>
        <p:txBody>
          <a:bodyPr anchor="b">
            <a:normAutofit fontScale="90000"/>
          </a:bodyPr>
          <a:lstStyle/>
          <a:p>
            <a:pPr algn="ctr"/>
            <a:r>
              <a:rPr lang="en-US" b="1" dirty="0">
                <a:solidFill>
                  <a:srgbClr val="262626"/>
                </a:solidFill>
              </a:rPr>
              <a:t>Baseline Assessment</a:t>
            </a:r>
            <a:r>
              <a:rPr lang="en-US" sz="2800" dirty="0">
                <a:solidFill>
                  <a:srgbClr val="262626"/>
                </a:solidFill>
              </a:rPr>
              <a:t> </a:t>
            </a:r>
          </a:p>
        </p:txBody>
      </p:sp>
      <p:sp>
        <p:nvSpPr>
          <p:cNvPr id="3" name="Content Placeholder 2">
            <a:extLst>
              <a:ext uri="{FF2B5EF4-FFF2-40B4-BE49-F238E27FC236}">
                <a16:creationId xmlns:a16="http://schemas.microsoft.com/office/drawing/2014/main" id="{4ECD4383-3E7B-4523-9496-3E1D7228424A}"/>
              </a:ext>
            </a:extLst>
          </p:cNvPr>
          <p:cNvSpPr>
            <a:spLocks noGrp="1"/>
          </p:cNvSpPr>
          <p:nvPr>
            <p:ph idx="1"/>
          </p:nvPr>
        </p:nvSpPr>
        <p:spPr>
          <a:xfrm>
            <a:off x="929140" y="2430471"/>
            <a:ext cx="4307878" cy="4183789"/>
          </a:xfrm>
        </p:spPr>
        <p:txBody>
          <a:bodyPr>
            <a:normAutofit fontScale="92500" lnSpcReduction="20000"/>
          </a:bodyPr>
          <a:lstStyle/>
          <a:p>
            <a:pPr marL="285320" indent="-285320"/>
            <a:r>
              <a:rPr lang="en-US" sz="2800" dirty="0">
                <a:solidFill>
                  <a:srgbClr val="FF0000"/>
                </a:solidFill>
              </a:rPr>
              <a:t>Will assess what is in long term memory</a:t>
            </a:r>
          </a:p>
          <a:p>
            <a:pPr marL="285320" indent="-285320"/>
            <a:r>
              <a:rPr lang="en-US" sz="2800" dirty="0">
                <a:solidFill>
                  <a:srgbClr val="FF0000"/>
                </a:solidFill>
              </a:rPr>
              <a:t>All outcomes should increase, not just foundational outcomes</a:t>
            </a:r>
          </a:p>
          <a:p>
            <a:pPr marL="285320" indent="-285320"/>
            <a:r>
              <a:rPr lang="en-US" sz="2800" dirty="0">
                <a:solidFill>
                  <a:srgbClr val="FF0000"/>
                </a:solidFill>
              </a:rPr>
              <a:t>Lets us know where we started and allows us to see where we still have to go</a:t>
            </a:r>
          </a:p>
          <a:p>
            <a:pPr marL="285320" indent="-285320"/>
            <a:endParaRPr lang="en-US" sz="1867" dirty="0">
              <a:solidFill>
                <a:srgbClr val="262626"/>
              </a:solidFill>
            </a:endParaRPr>
          </a:p>
        </p:txBody>
      </p:sp>
      <p:pic>
        <p:nvPicPr>
          <p:cNvPr id="4" name="Picture 3">
            <a:extLst>
              <a:ext uri="{FF2B5EF4-FFF2-40B4-BE49-F238E27FC236}">
                <a16:creationId xmlns:a16="http://schemas.microsoft.com/office/drawing/2014/main" id="{C3399CC5-2E18-4323-9EAA-2FB3978B7CF4}"/>
              </a:ext>
            </a:extLst>
          </p:cNvPr>
          <p:cNvPicPr>
            <a:picLocks noChangeAspect="1"/>
          </p:cNvPicPr>
          <p:nvPr/>
        </p:nvPicPr>
        <p:blipFill>
          <a:blip r:embed="rId3"/>
          <a:stretch>
            <a:fillRect/>
          </a:stretch>
        </p:blipFill>
        <p:spPr>
          <a:xfrm>
            <a:off x="6089074" y="219856"/>
            <a:ext cx="4987635" cy="6394404"/>
          </a:xfrm>
          <a:prstGeom prst="rect">
            <a:avLst/>
          </a:prstGeom>
          <a:ln w="38100">
            <a:solidFill>
              <a:schemeClr val="tx1">
                <a:lumMod val="85000"/>
                <a:lumOff val="15000"/>
              </a:schemeClr>
            </a:solidFill>
          </a:ln>
        </p:spPr>
      </p:pic>
      <p:pic>
        <p:nvPicPr>
          <p:cNvPr id="5" name="image2.png"/>
          <p:cNvPicPr/>
          <p:nvPr/>
        </p:nvPicPr>
        <p:blipFill>
          <a:blip r:embed="rId4"/>
          <a:srcRect/>
          <a:stretch>
            <a:fillRect/>
          </a:stretch>
        </p:blipFill>
        <p:spPr>
          <a:xfrm>
            <a:off x="0" y="65079"/>
            <a:ext cx="3467100" cy="704850"/>
          </a:xfrm>
          <a:prstGeom prst="rect">
            <a:avLst/>
          </a:prstGeom>
          <a:ln/>
        </p:spPr>
      </p:pic>
    </p:spTree>
    <p:extLst>
      <p:ext uri="{BB962C8B-B14F-4D97-AF65-F5344CB8AC3E}">
        <p14:creationId xmlns:p14="http://schemas.microsoft.com/office/powerpoint/2010/main" val="262586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Intentions</a:t>
            </a:r>
          </a:p>
        </p:txBody>
      </p:sp>
      <p:sp>
        <p:nvSpPr>
          <p:cNvPr id="3" name="Content Placeholder 2"/>
          <p:cNvSpPr>
            <a:spLocks noGrp="1"/>
          </p:cNvSpPr>
          <p:nvPr>
            <p:ph idx="1"/>
          </p:nvPr>
        </p:nvSpPr>
        <p:spPr>
          <a:xfrm>
            <a:off x="947806" y="1995055"/>
            <a:ext cx="9872871" cy="4038600"/>
          </a:xfrm>
        </p:spPr>
        <p:txBody>
          <a:bodyPr>
            <a:noAutofit/>
          </a:bodyPr>
          <a:lstStyle/>
          <a:p>
            <a:pPr marL="0" indent="0" algn="ctr">
              <a:buNone/>
            </a:pPr>
            <a:r>
              <a:rPr lang="en-US" sz="3200" dirty="0"/>
              <a:t>Participants will have an initial understanding of </a:t>
            </a:r>
          </a:p>
          <a:p>
            <a:pPr marL="0" indent="0" algn="ctr">
              <a:buNone/>
            </a:pPr>
            <a:r>
              <a:rPr lang="en-US" sz="3200" dirty="0"/>
              <a:t>Numeracy Improvement in Manitoba </a:t>
            </a:r>
          </a:p>
        </p:txBody>
      </p:sp>
      <p:pic>
        <p:nvPicPr>
          <p:cNvPr id="4" name="image2.png"/>
          <p:cNvPicPr/>
          <p:nvPr/>
        </p:nvPicPr>
        <p:blipFill>
          <a:blip r:embed="rId2"/>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87893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7F4D-7C34-4F9A-A775-F7C2F5EDD02C}"/>
              </a:ext>
            </a:extLst>
          </p:cNvPr>
          <p:cNvSpPr>
            <a:spLocks noGrp="1"/>
          </p:cNvSpPr>
          <p:nvPr>
            <p:ph type="title"/>
          </p:nvPr>
        </p:nvSpPr>
        <p:spPr>
          <a:xfrm>
            <a:off x="929140" y="972766"/>
            <a:ext cx="4931332" cy="1254868"/>
          </a:xfrm>
        </p:spPr>
        <p:txBody>
          <a:bodyPr anchor="b">
            <a:noAutofit/>
          </a:bodyPr>
          <a:lstStyle/>
          <a:p>
            <a:pPr algn="ctr"/>
            <a:r>
              <a:rPr lang="en-US" b="1" dirty="0">
                <a:solidFill>
                  <a:schemeClr val="tx1"/>
                </a:solidFill>
              </a:rPr>
              <a:t>Formative Assessments </a:t>
            </a:r>
          </a:p>
        </p:txBody>
      </p:sp>
      <p:sp>
        <p:nvSpPr>
          <p:cNvPr id="3" name="Content Placeholder 2">
            <a:extLst>
              <a:ext uri="{FF2B5EF4-FFF2-40B4-BE49-F238E27FC236}">
                <a16:creationId xmlns:a16="http://schemas.microsoft.com/office/drawing/2014/main" id="{4ECD4383-3E7B-4523-9496-3E1D7228424A}"/>
              </a:ext>
            </a:extLst>
          </p:cNvPr>
          <p:cNvSpPr>
            <a:spLocks noGrp="1"/>
          </p:cNvSpPr>
          <p:nvPr>
            <p:ph idx="1"/>
          </p:nvPr>
        </p:nvSpPr>
        <p:spPr>
          <a:xfrm>
            <a:off x="469935" y="2227635"/>
            <a:ext cx="6692865" cy="4427166"/>
          </a:xfrm>
        </p:spPr>
        <p:txBody>
          <a:bodyPr>
            <a:normAutofit fontScale="40000" lnSpcReduction="20000"/>
          </a:bodyPr>
          <a:lstStyle/>
          <a:p>
            <a:pPr marL="0" indent="0">
              <a:buNone/>
            </a:pPr>
            <a:r>
              <a:rPr lang="en-US" sz="5100" dirty="0">
                <a:solidFill>
                  <a:srgbClr val="262626"/>
                </a:solidFill>
              </a:rPr>
              <a:t>It is important for </a:t>
            </a:r>
            <a:r>
              <a:rPr lang="en-US" sz="5100" b="1" i="1" dirty="0">
                <a:solidFill>
                  <a:srgbClr val="262626"/>
                </a:solidFill>
              </a:rPr>
              <a:t>each</a:t>
            </a:r>
            <a:r>
              <a:rPr lang="en-US" sz="5100" dirty="0">
                <a:solidFill>
                  <a:srgbClr val="262626"/>
                </a:solidFill>
              </a:rPr>
              <a:t> </a:t>
            </a:r>
            <a:r>
              <a:rPr lang="en-US" sz="5100" b="1" i="1" dirty="0">
                <a:solidFill>
                  <a:srgbClr val="262626"/>
                </a:solidFill>
              </a:rPr>
              <a:t>student</a:t>
            </a:r>
            <a:r>
              <a:rPr lang="en-US" sz="5100" dirty="0">
                <a:solidFill>
                  <a:srgbClr val="262626"/>
                </a:solidFill>
              </a:rPr>
              <a:t> to know</a:t>
            </a:r>
          </a:p>
          <a:p>
            <a:pPr marL="685800" indent="-685800"/>
            <a:r>
              <a:rPr lang="en-US" sz="5100" dirty="0">
                <a:solidFill>
                  <a:srgbClr val="262626"/>
                </a:solidFill>
              </a:rPr>
              <a:t>What they are supposed to learn (target)</a:t>
            </a:r>
          </a:p>
          <a:p>
            <a:pPr marL="685800" indent="-685800"/>
            <a:r>
              <a:rPr lang="en-US" sz="5100" dirty="0">
                <a:solidFill>
                  <a:srgbClr val="262626"/>
                </a:solidFill>
              </a:rPr>
              <a:t>How they are doing in their earning (proximity to target)</a:t>
            </a:r>
          </a:p>
          <a:p>
            <a:pPr marL="685800" indent="-685800"/>
            <a:r>
              <a:rPr lang="en-US" sz="5100" dirty="0">
                <a:solidFill>
                  <a:srgbClr val="262626"/>
                </a:solidFill>
              </a:rPr>
              <a:t>What they need to learn next</a:t>
            </a:r>
          </a:p>
          <a:p>
            <a:pPr marL="0" indent="0">
              <a:buNone/>
            </a:pPr>
            <a:endParaRPr lang="en-US" sz="5100" dirty="0">
              <a:solidFill>
                <a:srgbClr val="262626"/>
              </a:solidFill>
            </a:endParaRPr>
          </a:p>
          <a:p>
            <a:pPr marL="0" indent="0">
              <a:buNone/>
            </a:pPr>
            <a:r>
              <a:rPr lang="en-US" sz="5100" dirty="0">
                <a:solidFill>
                  <a:srgbClr val="262626"/>
                </a:solidFill>
              </a:rPr>
              <a:t>To address this need, four formative assessments are created, with 10 questions per assessment. </a:t>
            </a:r>
          </a:p>
          <a:p>
            <a:pPr marL="0" indent="0">
              <a:buNone/>
            </a:pPr>
            <a:endParaRPr lang="en-US" sz="5100" dirty="0">
              <a:solidFill>
                <a:srgbClr val="262626"/>
              </a:solidFill>
            </a:endParaRPr>
          </a:p>
          <a:p>
            <a:pPr marL="0" indent="0">
              <a:buNone/>
            </a:pPr>
            <a:r>
              <a:rPr lang="en-US" sz="5100" dirty="0">
                <a:solidFill>
                  <a:srgbClr val="262626"/>
                </a:solidFill>
              </a:rPr>
              <a:t>Each question is tied to a Foundational Outcome</a:t>
            </a:r>
          </a:p>
          <a:p>
            <a:pPr marL="285320" indent="-285320"/>
            <a:endParaRPr lang="en-US" sz="5100" dirty="0">
              <a:solidFill>
                <a:srgbClr val="262626"/>
              </a:solidFill>
            </a:endParaRPr>
          </a:p>
          <a:p>
            <a:pPr marL="285320" indent="-285320"/>
            <a:endParaRPr lang="en-US" sz="933" dirty="0">
              <a:solidFill>
                <a:srgbClr val="262626"/>
              </a:solidFill>
            </a:endParaRPr>
          </a:p>
        </p:txBody>
      </p:sp>
      <p:pic>
        <p:nvPicPr>
          <p:cNvPr id="7" name="Picture 6">
            <a:extLst>
              <a:ext uri="{FF2B5EF4-FFF2-40B4-BE49-F238E27FC236}">
                <a16:creationId xmlns:a16="http://schemas.microsoft.com/office/drawing/2014/main" id="{A3F9C797-9751-493A-AF84-A4C050AB0618}"/>
              </a:ext>
            </a:extLst>
          </p:cNvPr>
          <p:cNvPicPr>
            <a:picLocks noChangeAspect="1"/>
          </p:cNvPicPr>
          <p:nvPr/>
        </p:nvPicPr>
        <p:blipFill>
          <a:blip r:embed="rId3"/>
          <a:stretch>
            <a:fillRect/>
          </a:stretch>
        </p:blipFill>
        <p:spPr>
          <a:xfrm>
            <a:off x="7335677" y="524936"/>
            <a:ext cx="4330504" cy="5587749"/>
          </a:xfrm>
          <a:prstGeom prst="rect">
            <a:avLst/>
          </a:prstGeom>
          <a:ln w="28575">
            <a:solidFill>
              <a:schemeClr val="tx1"/>
            </a:solidFill>
          </a:ln>
        </p:spPr>
      </p:pic>
      <p:pic>
        <p:nvPicPr>
          <p:cNvPr id="5" name="image2.png"/>
          <p:cNvPicPr/>
          <p:nvPr/>
        </p:nvPicPr>
        <p:blipFill>
          <a:blip r:embed="rId4"/>
          <a:srcRect/>
          <a:stretch>
            <a:fillRect/>
          </a:stretch>
        </p:blipFill>
        <p:spPr>
          <a:xfrm>
            <a:off x="-72294" y="0"/>
            <a:ext cx="3467100" cy="704850"/>
          </a:xfrm>
          <a:prstGeom prst="rect">
            <a:avLst/>
          </a:prstGeom>
          <a:ln/>
        </p:spPr>
      </p:pic>
    </p:spTree>
    <p:extLst>
      <p:ext uri="{BB962C8B-B14F-4D97-AF65-F5344CB8AC3E}">
        <p14:creationId xmlns:p14="http://schemas.microsoft.com/office/powerpoint/2010/main" val="104438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very high confidence">
            <a:extLst>
              <a:ext uri="{FF2B5EF4-FFF2-40B4-BE49-F238E27FC236}">
                <a16:creationId xmlns:a16="http://schemas.microsoft.com/office/drawing/2014/main" id="{9F9ADA77-F1E7-4707-919C-28842007538F}"/>
              </a:ext>
            </a:extLst>
          </p:cNvPr>
          <p:cNvPicPr>
            <a:picLocks noChangeAspect="1"/>
          </p:cNvPicPr>
          <p:nvPr/>
        </p:nvPicPr>
        <p:blipFill rotWithShape="1">
          <a:blip r:embed="rId3"/>
          <a:srcRect r="1" b="6843"/>
          <a:stretch/>
        </p:blipFill>
        <p:spPr>
          <a:xfrm>
            <a:off x="486137" y="488136"/>
            <a:ext cx="11227443" cy="5883296"/>
          </a:xfrm>
          <a:prstGeom prst="rect">
            <a:avLst/>
          </a:prstGeom>
        </p:spPr>
      </p:pic>
      <p:pic>
        <p:nvPicPr>
          <p:cNvPr id="3" name="image2.png"/>
          <p:cNvPicPr/>
          <p:nvPr/>
        </p:nvPicPr>
        <p:blipFill>
          <a:blip r:embed="rId4"/>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275455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385" y="363907"/>
            <a:ext cx="9601196" cy="1303867"/>
          </a:xfrm>
        </p:spPr>
        <p:txBody>
          <a:bodyPr/>
          <a:lstStyle/>
          <a:p>
            <a:r>
              <a:rPr lang="en-US"/>
              <a:t>Intentional Distractors </a:t>
            </a:r>
          </a:p>
        </p:txBody>
      </p:sp>
      <p:sp>
        <p:nvSpPr>
          <p:cNvPr id="3" name="Content Placeholder 2"/>
          <p:cNvSpPr>
            <a:spLocks noGrp="1"/>
          </p:cNvSpPr>
          <p:nvPr>
            <p:ph idx="1"/>
          </p:nvPr>
        </p:nvSpPr>
        <p:spPr>
          <a:xfrm>
            <a:off x="1065365" y="1881196"/>
            <a:ext cx="9601196" cy="3318936"/>
          </a:xfrm>
        </p:spPr>
        <p:txBody>
          <a:bodyPr>
            <a:normAutofit fontScale="70000" lnSpcReduction="20000"/>
          </a:bodyPr>
          <a:lstStyle/>
          <a:p>
            <a:pPr>
              <a:buNone/>
            </a:pPr>
            <a:r>
              <a:rPr lang="en-US" sz="2400" dirty="0">
                <a:solidFill>
                  <a:schemeClr val="accent1">
                    <a:lumMod val="50000"/>
                  </a:schemeClr>
                </a:solidFill>
              </a:rPr>
              <a:t>What is the perimeter of this diagram?</a:t>
            </a:r>
          </a:p>
          <a:p>
            <a:pPr>
              <a:buNone/>
            </a:pPr>
            <a:endParaRPr lang="en-US" dirty="0"/>
          </a:p>
          <a:p>
            <a:pPr>
              <a:buNone/>
            </a:pPr>
            <a:endParaRPr lang="en-CA" sz="2133" b="1" dirty="0">
              <a:latin typeface="LTC Circled Caps" pitchFamily="50" charset="0"/>
            </a:endParaRPr>
          </a:p>
          <a:p>
            <a:pPr>
              <a:buNone/>
            </a:pPr>
            <a:endParaRPr lang="en-CA" sz="2133" b="1" dirty="0">
              <a:latin typeface="LTC Circled Caps" pitchFamily="50" charset="0"/>
            </a:endParaRPr>
          </a:p>
          <a:p>
            <a:pPr>
              <a:buNone/>
            </a:pPr>
            <a:endParaRPr lang="en-CA" sz="2133" b="1" dirty="0">
              <a:latin typeface="LTC Circled Caps" pitchFamily="50" charset="0"/>
            </a:endParaRPr>
          </a:p>
          <a:p>
            <a:pPr>
              <a:buNone/>
            </a:pPr>
            <a:r>
              <a:rPr lang="en-CA" sz="2133" b="1" dirty="0">
                <a:solidFill>
                  <a:schemeClr val="accent1">
                    <a:lumMod val="50000"/>
                  </a:schemeClr>
                </a:solidFill>
                <a:latin typeface="LTC Circled Caps" pitchFamily="50" charset="0"/>
              </a:rPr>
              <a:t>A </a:t>
            </a:r>
            <a:r>
              <a:rPr lang="en-CA" sz="2133" dirty="0">
                <a:solidFill>
                  <a:schemeClr val="accent1">
                    <a:lumMod val="50000"/>
                  </a:schemeClr>
                </a:solidFill>
              </a:rPr>
              <a:t>7 units</a:t>
            </a:r>
            <a:endParaRPr lang="en-US" sz="2133" dirty="0">
              <a:solidFill>
                <a:schemeClr val="accent1">
                  <a:lumMod val="50000"/>
                </a:schemeClr>
              </a:solidFill>
              <a:latin typeface="LTC Circled Caps" pitchFamily="50" charset="0"/>
            </a:endParaRPr>
          </a:p>
          <a:p>
            <a:pPr>
              <a:buNone/>
            </a:pPr>
            <a:r>
              <a:rPr lang="en-CA" sz="2133" b="1" dirty="0">
                <a:solidFill>
                  <a:schemeClr val="accent1">
                    <a:lumMod val="50000"/>
                  </a:schemeClr>
                </a:solidFill>
                <a:latin typeface="LTC Circled Caps" pitchFamily="50" charset="0"/>
              </a:rPr>
              <a:t>B </a:t>
            </a:r>
            <a:r>
              <a:rPr lang="en-CA" sz="2133" dirty="0">
                <a:solidFill>
                  <a:schemeClr val="accent1">
                    <a:lumMod val="50000"/>
                  </a:schemeClr>
                </a:solidFill>
              </a:rPr>
              <a:t>12 units </a:t>
            </a:r>
            <a:r>
              <a:rPr lang="en-CA" sz="2133" dirty="0">
                <a:solidFill>
                  <a:schemeClr val="accent1">
                    <a:lumMod val="50000"/>
                  </a:schemeClr>
                </a:solidFill>
                <a:latin typeface="LTC Circled Caps" pitchFamily="50" charset="0"/>
              </a:rPr>
              <a:t> </a:t>
            </a:r>
            <a:endParaRPr lang="en-US" sz="2133" dirty="0">
              <a:solidFill>
                <a:schemeClr val="accent1">
                  <a:lumMod val="50000"/>
                </a:schemeClr>
              </a:solidFill>
              <a:latin typeface="LTC Circled Caps" pitchFamily="50" charset="0"/>
            </a:endParaRPr>
          </a:p>
          <a:p>
            <a:pPr>
              <a:buNone/>
            </a:pPr>
            <a:r>
              <a:rPr lang="en-CA" sz="2133" b="1" dirty="0">
                <a:solidFill>
                  <a:schemeClr val="accent1">
                    <a:lumMod val="50000"/>
                  </a:schemeClr>
                </a:solidFill>
                <a:latin typeface="LTC Circled Caps" pitchFamily="50" charset="0"/>
              </a:rPr>
              <a:t>C </a:t>
            </a:r>
            <a:r>
              <a:rPr lang="en-CA" sz="2133" dirty="0">
                <a:solidFill>
                  <a:schemeClr val="accent1">
                    <a:lumMod val="50000"/>
                  </a:schemeClr>
                </a:solidFill>
              </a:rPr>
              <a:t>13 units</a:t>
            </a:r>
            <a:r>
              <a:rPr lang="en-CA" sz="2133" dirty="0">
                <a:solidFill>
                  <a:schemeClr val="accent1">
                    <a:lumMod val="50000"/>
                  </a:schemeClr>
                </a:solidFill>
                <a:latin typeface="LTC Circled Caps" pitchFamily="50" charset="0"/>
              </a:rPr>
              <a:t>  </a:t>
            </a:r>
            <a:endParaRPr lang="en-US" sz="2133" dirty="0">
              <a:solidFill>
                <a:schemeClr val="accent1">
                  <a:lumMod val="50000"/>
                </a:schemeClr>
              </a:solidFill>
              <a:latin typeface="LTC Circled Caps" pitchFamily="50" charset="0"/>
            </a:endParaRPr>
          </a:p>
          <a:p>
            <a:pPr>
              <a:buNone/>
            </a:pPr>
            <a:r>
              <a:rPr lang="en-CA" sz="2133" b="1" dirty="0">
                <a:solidFill>
                  <a:schemeClr val="accent1">
                    <a:lumMod val="50000"/>
                  </a:schemeClr>
                </a:solidFill>
                <a:latin typeface="LTC Circled Caps" pitchFamily="50" charset="0"/>
              </a:rPr>
              <a:t>D </a:t>
            </a:r>
            <a:r>
              <a:rPr lang="en-CA" sz="2133" dirty="0">
                <a:solidFill>
                  <a:schemeClr val="accent1">
                    <a:lumMod val="50000"/>
                  </a:schemeClr>
                </a:solidFill>
              </a:rPr>
              <a:t>14 units</a:t>
            </a:r>
            <a:endParaRPr lang="en-US" sz="2133" dirty="0">
              <a:solidFill>
                <a:schemeClr val="accent1">
                  <a:lumMod val="50000"/>
                </a:schemeClr>
              </a:solidFill>
            </a:endParaRPr>
          </a:p>
          <a:p>
            <a:pPr>
              <a:buNone/>
            </a:pPr>
            <a:endParaRPr lang="en-US" dirty="0"/>
          </a:p>
        </p:txBody>
      </p:sp>
      <p:graphicFrame>
        <p:nvGraphicFramePr>
          <p:cNvPr id="5" name="Table 4"/>
          <p:cNvGraphicFramePr>
            <a:graphicFrameLocks noGrp="1"/>
          </p:cNvGraphicFramePr>
          <p:nvPr/>
        </p:nvGraphicFramePr>
        <p:xfrm>
          <a:off x="1219200" y="2311401"/>
          <a:ext cx="1560572" cy="1038267"/>
        </p:xfrm>
        <a:graphic>
          <a:graphicData uri="http://schemas.openxmlformats.org/drawingml/2006/table">
            <a:tbl>
              <a:tblPr/>
              <a:tblGrid>
                <a:gridCol w="390143">
                  <a:extLst>
                    <a:ext uri="{9D8B030D-6E8A-4147-A177-3AD203B41FA5}">
                      <a16:colId xmlns:a16="http://schemas.microsoft.com/office/drawing/2014/main" val="20000"/>
                    </a:ext>
                  </a:extLst>
                </a:gridCol>
                <a:gridCol w="390143">
                  <a:extLst>
                    <a:ext uri="{9D8B030D-6E8A-4147-A177-3AD203B41FA5}">
                      <a16:colId xmlns:a16="http://schemas.microsoft.com/office/drawing/2014/main" val="20001"/>
                    </a:ext>
                  </a:extLst>
                </a:gridCol>
                <a:gridCol w="390143">
                  <a:extLst>
                    <a:ext uri="{9D8B030D-6E8A-4147-A177-3AD203B41FA5}">
                      <a16:colId xmlns:a16="http://schemas.microsoft.com/office/drawing/2014/main" val="20002"/>
                    </a:ext>
                  </a:extLst>
                </a:gridCol>
                <a:gridCol w="390143">
                  <a:extLst>
                    <a:ext uri="{9D8B030D-6E8A-4147-A177-3AD203B41FA5}">
                      <a16:colId xmlns:a16="http://schemas.microsoft.com/office/drawing/2014/main" val="20003"/>
                    </a:ext>
                  </a:extLst>
                </a:gridCol>
              </a:tblGrid>
              <a:tr h="346089">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6089">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6089">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500">
                        <a:latin typeface="Calibri"/>
                        <a:ea typeface="Calibri"/>
                        <a:cs typeface="Times New Roman"/>
                      </a:endParaRPr>
                    </a:p>
                  </a:txBody>
                  <a:tcPr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705601" y="4343400"/>
            <a:ext cx="3297927" cy="2389406"/>
          </a:xfrm>
          <a:prstGeom prst="cloud">
            <a:avLst/>
          </a:prstGeom>
          <a:noFill/>
          <a:ln w="19050">
            <a:solidFill>
              <a:srgbClr val="FF0000"/>
            </a:solidFill>
          </a:ln>
        </p:spPr>
        <p:txBody>
          <a:bodyPr wrap="none" rtlCol="0">
            <a:spAutoFit/>
          </a:bodyPr>
          <a:lstStyle/>
          <a:p>
            <a:r>
              <a:rPr lang="en-US" sz="2400" dirty="0"/>
              <a:t>Student 3</a:t>
            </a:r>
          </a:p>
          <a:p>
            <a:endParaRPr lang="en-US" sz="2400" dirty="0"/>
          </a:p>
          <a:p>
            <a:r>
              <a:rPr lang="en-US" sz="2400" dirty="0"/>
              <a:t>4 + 3 + 4 + 3 = 13</a:t>
            </a:r>
          </a:p>
          <a:p>
            <a:endParaRPr lang="en-US" sz="2400" dirty="0"/>
          </a:p>
        </p:txBody>
      </p:sp>
      <p:sp>
        <p:nvSpPr>
          <p:cNvPr id="7" name="TextBox 6"/>
          <p:cNvSpPr txBox="1"/>
          <p:nvPr/>
        </p:nvSpPr>
        <p:spPr>
          <a:xfrm>
            <a:off x="5791201" y="1295401"/>
            <a:ext cx="2641601" cy="2389406"/>
          </a:xfrm>
          <a:prstGeom prst="cloud">
            <a:avLst/>
          </a:prstGeom>
          <a:noFill/>
          <a:ln w="19050">
            <a:solidFill>
              <a:srgbClr val="FF0000"/>
            </a:solidFill>
          </a:ln>
        </p:spPr>
        <p:txBody>
          <a:bodyPr wrap="square" rtlCol="0">
            <a:spAutoFit/>
          </a:bodyPr>
          <a:lstStyle/>
          <a:p>
            <a:pPr algn="ctr"/>
            <a:r>
              <a:rPr lang="en-US" sz="2400" dirty="0"/>
              <a:t>Student 1</a:t>
            </a:r>
          </a:p>
          <a:p>
            <a:pPr algn="ctr"/>
            <a:endParaRPr lang="en-US" sz="2400" dirty="0"/>
          </a:p>
          <a:p>
            <a:pPr algn="ctr"/>
            <a:r>
              <a:rPr lang="en-US" sz="2400" dirty="0"/>
              <a:t>4 + 3 = 7</a:t>
            </a:r>
          </a:p>
          <a:p>
            <a:endParaRPr lang="en-US" sz="2400" dirty="0"/>
          </a:p>
        </p:txBody>
      </p:sp>
      <p:cxnSp>
        <p:nvCxnSpPr>
          <p:cNvPr id="9" name="Straight Arrow Connector 8"/>
          <p:cNvCxnSpPr/>
          <p:nvPr/>
        </p:nvCxnSpPr>
        <p:spPr>
          <a:xfrm flipV="1">
            <a:off x="2133600" y="3334318"/>
            <a:ext cx="71120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33600" y="4635040"/>
            <a:ext cx="44704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347201" y="2108200"/>
            <a:ext cx="2641601" cy="2389406"/>
          </a:xfrm>
          <a:prstGeom prst="cloud">
            <a:avLst/>
          </a:prstGeom>
          <a:noFill/>
          <a:ln w="19050">
            <a:solidFill>
              <a:srgbClr val="FF0000"/>
            </a:solidFill>
          </a:ln>
        </p:spPr>
        <p:txBody>
          <a:bodyPr wrap="square" rtlCol="0">
            <a:spAutoFit/>
          </a:bodyPr>
          <a:lstStyle/>
          <a:p>
            <a:pPr algn="ctr"/>
            <a:r>
              <a:rPr lang="en-US" sz="2400"/>
              <a:t>Student 2</a:t>
            </a:r>
          </a:p>
          <a:p>
            <a:pPr algn="ctr"/>
            <a:endParaRPr lang="en-US" sz="2400"/>
          </a:p>
          <a:p>
            <a:pPr algn="ctr"/>
            <a:r>
              <a:rPr lang="en-US" sz="2400"/>
              <a:t>4 x 3 = 12</a:t>
            </a:r>
          </a:p>
          <a:p>
            <a:endParaRPr lang="en-US" sz="2400"/>
          </a:p>
        </p:txBody>
      </p:sp>
      <p:cxnSp>
        <p:nvCxnSpPr>
          <p:cNvPr id="19" name="Straight Arrow Connector 18"/>
          <p:cNvCxnSpPr/>
          <p:nvPr/>
        </p:nvCxnSpPr>
        <p:spPr>
          <a:xfrm flipV="1">
            <a:off x="2031999" y="2983829"/>
            <a:ext cx="40640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image2.png"/>
          <p:cNvPicPr/>
          <p:nvPr/>
        </p:nvPicPr>
        <p:blipFill>
          <a:blip r:embed="rId3"/>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37869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2800" y="1905001"/>
            <a:ext cx="10668000" cy="4155176"/>
          </a:xfrm>
          <a:prstGeom prst="rect">
            <a:avLst/>
          </a:prstGeom>
          <a:noFill/>
        </p:spPr>
        <p:txBody>
          <a:bodyPr wrap="square" rtlCol="0">
            <a:spAutoFit/>
          </a:bodyPr>
          <a:lstStyle/>
          <a:p>
            <a:pPr>
              <a:buNone/>
            </a:pPr>
            <a:endParaRPr lang="en-US" sz="3200"/>
          </a:p>
          <a:p>
            <a:pPr>
              <a:buNone/>
            </a:pPr>
            <a:r>
              <a:rPr lang="en-US" sz="5867"/>
              <a:t>It is </a:t>
            </a:r>
            <a:r>
              <a:rPr lang="en-US" sz="5867" i="1"/>
              <a:t>never</a:t>
            </a:r>
            <a:r>
              <a:rPr lang="en-US" sz="5867"/>
              <a:t> about the assessments. It is about what you do in </a:t>
            </a:r>
            <a:r>
              <a:rPr lang="en-US" sz="5867" i="1"/>
              <a:t>response</a:t>
            </a:r>
            <a:r>
              <a:rPr lang="en-US" sz="5867"/>
              <a:t> to the assessments.</a:t>
            </a:r>
          </a:p>
          <a:p>
            <a:pPr>
              <a:buNone/>
            </a:pPr>
            <a:endParaRPr lang="en-US" sz="3200"/>
          </a:p>
          <a:p>
            <a:endParaRPr lang="en-US" sz="2400"/>
          </a:p>
        </p:txBody>
      </p:sp>
      <p:pic>
        <p:nvPicPr>
          <p:cNvPr id="3" name="image2.png"/>
          <p:cNvPicPr/>
          <p:nvPr/>
        </p:nvPicPr>
        <p:blipFill>
          <a:blip r:embed="rId3"/>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356284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A2F89-93CC-4F4D-A9E5-43798F285901}"/>
              </a:ext>
            </a:extLst>
          </p:cNvPr>
          <p:cNvPicPr>
            <a:picLocks noChangeAspect="1"/>
          </p:cNvPicPr>
          <p:nvPr/>
        </p:nvPicPr>
        <p:blipFill rotWithShape="1">
          <a:blip r:embed="rId3"/>
          <a:srcRect b="1747"/>
          <a:stretch/>
        </p:blipFill>
        <p:spPr>
          <a:xfrm>
            <a:off x="719529" y="578993"/>
            <a:ext cx="10523095" cy="5919243"/>
          </a:xfrm>
          <a:prstGeom prst="rect">
            <a:avLst/>
          </a:prstGeom>
        </p:spPr>
      </p:pic>
      <p:pic>
        <p:nvPicPr>
          <p:cNvPr id="4" name="image2.png"/>
          <p:cNvPicPr/>
          <p:nvPr/>
        </p:nvPicPr>
        <p:blipFill>
          <a:blip r:embed="rId4"/>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613925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02" name="Object 6"/>
          <p:cNvGraphicFramePr>
            <a:graphicFrameLocks noChangeAspect="1"/>
          </p:cNvGraphicFramePr>
          <p:nvPr>
            <p:extLst>
              <p:ext uri="{D42A27DB-BD31-4B8C-83A1-F6EECF244321}">
                <p14:modId xmlns:p14="http://schemas.microsoft.com/office/powerpoint/2010/main" val="3907028248"/>
              </p:ext>
            </p:extLst>
          </p:nvPr>
        </p:nvGraphicFramePr>
        <p:xfrm>
          <a:off x="389468" y="864524"/>
          <a:ext cx="11622617" cy="5785658"/>
        </p:xfrm>
        <a:graphic>
          <a:graphicData uri="http://schemas.openxmlformats.org/presentationml/2006/ole">
            <mc:AlternateContent xmlns:mc="http://schemas.openxmlformats.org/markup-compatibility/2006">
              <mc:Choice xmlns:v="urn:schemas-microsoft-com:vml" Requires="v">
                <p:oleObj spid="_x0000_s2119" name="Document" r:id="rId4" imgW="11154653" imgH="5563023" progId="Word.Document.12">
                  <p:embed/>
                </p:oleObj>
              </mc:Choice>
              <mc:Fallback>
                <p:oleObj name="Document" r:id="rId4" imgW="11154653" imgH="5563023" progId="Word.Document.12">
                  <p:embed/>
                  <p:pic>
                    <p:nvPicPr>
                      <p:cNvPr id="183302" name="Object 6"/>
                      <p:cNvPicPr>
                        <a:picLocks noChangeAspect="1" noChangeArrowheads="1"/>
                      </p:cNvPicPr>
                      <p:nvPr/>
                    </p:nvPicPr>
                    <p:blipFill>
                      <a:blip r:embed="rId5"/>
                      <a:srcRect/>
                      <a:stretch>
                        <a:fillRect/>
                      </a:stretch>
                    </p:blipFill>
                    <p:spPr bwMode="auto">
                      <a:xfrm>
                        <a:off x="389468" y="864524"/>
                        <a:ext cx="11622617" cy="5785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image2.png"/>
          <p:cNvPicPr/>
          <p:nvPr/>
        </p:nvPicPr>
        <p:blipFill>
          <a:blip r:embed="rId6"/>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38528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tx1"/>
                </a:solidFill>
              </a:rPr>
              <a:t>After each quiz….</a:t>
            </a:r>
          </a:p>
        </p:txBody>
      </p:sp>
      <p:sp>
        <p:nvSpPr>
          <p:cNvPr id="3" name="Content Placeholder 2"/>
          <p:cNvSpPr>
            <a:spLocks noGrp="1"/>
          </p:cNvSpPr>
          <p:nvPr>
            <p:ph idx="1"/>
          </p:nvPr>
        </p:nvSpPr>
        <p:spPr>
          <a:xfrm>
            <a:off x="505326" y="2057399"/>
            <a:ext cx="11357811" cy="4439654"/>
          </a:xfrm>
        </p:spPr>
        <p:txBody>
          <a:bodyPr>
            <a:normAutofit fontScale="85000" lnSpcReduction="20000"/>
          </a:bodyPr>
          <a:lstStyle/>
          <a:p>
            <a:r>
              <a:rPr lang="en-US" sz="5400" dirty="0">
                <a:solidFill>
                  <a:schemeClr val="accent1">
                    <a:lumMod val="50000"/>
                  </a:schemeClr>
                </a:solidFill>
              </a:rPr>
              <a:t>Immediate feedback</a:t>
            </a:r>
          </a:p>
          <a:p>
            <a:r>
              <a:rPr lang="en-US" sz="5400" dirty="0">
                <a:solidFill>
                  <a:schemeClr val="accent1">
                    <a:lumMod val="50000"/>
                  </a:schemeClr>
                </a:solidFill>
              </a:rPr>
              <a:t>Individual error identification process</a:t>
            </a:r>
          </a:p>
          <a:p>
            <a:r>
              <a:rPr lang="en-US" sz="5400" dirty="0">
                <a:solidFill>
                  <a:schemeClr val="accent1">
                    <a:lumMod val="50000"/>
                  </a:schemeClr>
                </a:solidFill>
              </a:rPr>
              <a:t>Student self assessment and goal setting</a:t>
            </a:r>
          </a:p>
          <a:p>
            <a:r>
              <a:rPr lang="en-US" sz="5400" dirty="0">
                <a:solidFill>
                  <a:schemeClr val="accent1">
                    <a:lumMod val="50000"/>
                  </a:schemeClr>
                </a:solidFill>
              </a:rPr>
              <a:t>Share results with students</a:t>
            </a:r>
          </a:p>
          <a:p>
            <a:r>
              <a:rPr lang="en-US" sz="5400" dirty="0">
                <a:solidFill>
                  <a:schemeClr val="accent1">
                    <a:lumMod val="50000"/>
                  </a:schemeClr>
                </a:solidFill>
              </a:rPr>
              <a:t>Plan for corrective instruction or review</a:t>
            </a:r>
          </a:p>
          <a:p>
            <a:endParaRPr lang="en-US" dirty="0"/>
          </a:p>
          <a:p>
            <a:endParaRPr lang="en-US" dirty="0"/>
          </a:p>
        </p:txBody>
      </p:sp>
      <p:pic>
        <p:nvPicPr>
          <p:cNvPr id="4" name="image2.png"/>
          <p:cNvPicPr/>
          <p:nvPr/>
        </p:nvPicPr>
        <p:blipFill>
          <a:blip r:embed="rId3"/>
          <a:srcRect/>
          <a:stretch>
            <a:fillRect/>
          </a:stretch>
        </p:blipFill>
        <p:spPr>
          <a:xfrm>
            <a:off x="0" y="-19050"/>
            <a:ext cx="3467100" cy="704850"/>
          </a:xfrm>
          <a:prstGeom prst="rect">
            <a:avLst/>
          </a:prstGeom>
          <a:ln/>
        </p:spPr>
      </p:pic>
    </p:spTree>
    <p:extLst>
      <p:ext uri="{BB962C8B-B14F-4D97-AF65-F5344CB8AC3E}">
        <p14:creationId xmlns:p14="http://schemas.microsoft.com/office/powerpoint/2010/main" val="3737453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67E4-1E4A-4586-BE3C-5C3787282EA1}"/>
              </a:ext>
            </a:extLst>
          </p:cNvPr>
          <p:cNvSpPr>
            <a:spLocks noGrp="1"/>
          </p:cNvSpPr>
          <p:nvPr>
            <p:ph type="title"/>
          </p:nvPr>
        </p:nvSpPr>
        <p:spPr>
          <a:xfrm>
            <a:off x="192505" y="312821"/>
            <a:ext cx="6925399" cy="6545179"/>
          </a:xfrm>
        </p:spPr>
        <p:txBody>
          <a:bodyPr>
            <a:normAutofit/>
          </a:bodyPr>
          <a:lstStyle/>
          <a:p>
            <a:pPr marL="285320" indent="-285320" algn="ctr"/>
            <a:r>
              <a:rPr lang="en-US" sz="3733" b="1" dirty="0">
                <a:solidFill>
                  <a:srgbClr val="002060"/>
                </a:solidFill>
              </a:rPr>
              <a:t>Student Self Assessment</a:t>
            </a:r>
            <a:br>
              <a:rPr lang="en-US" sz="3733" dirty="0">
                <a:solidFill>
                  <a:srgbClr val="262626"/>
                </a:solidFill>
              </a:rPr>
            </a:br>
            <a:br>
              <a:rPr lang="en-US" sz="2400" dirty="0"/>
            </a:br>
            <a:r>
              <a:rPr lang="en-US" sz="3600" dirty="0">
                <a:solidFill>
                  <a:schemeClr val="accent1">
                    <a:lumMod val="50000"/>
                  </a:schemeClr>
                </a:solidFill>
              </a:rPr>
              <a:t>"Internal motivation to succeed in mathematics is one of the most important things your students can learn."</a:t>
            </a:r>
            <a:br>
              <a:rPr lang="en-US" sz="3600" dirty="0">
                <a:solidFill>
                  <a:schemeClr val="accent1">
                    <a:lumMod val="50000"/>
                  </a:schemeClr>
                </a:solidFill>
              </a:rPr>
            </a:br>
            <a:br>
              <a:rPr lang="en-US" sz="3600" dirty="0">
                <a:solidFill>
                  <a:schemeClr val="accent1">
                    <a:lumMod val="50000"/>
                  </a:schemeClr>
                </a:solidFill>
              </a:rPr>
            </a:br>
            <a:r>
              <a:rPr lang="en-US" sz="3600" dirty="0">
                <a:solidFill>
                  <a:schemeClr val="accent1">
                    <a:lumMod val="50000"/>
                  </a:schemeClr>
                </a:solidFill>
              </a:rPr>
              <a:t>"nothing is more motivating than a sense of competence."</a:t>
            </a:r>
            <a:br>
              <a:rPr lang="en-US" sz="3600" dirty="0"/>
            </a:br>
            <a:br>
              <a:rPr lang="en-US" sz="2400" dirty="0"/>
            </a:br>
            <a:br>
              <a:rPr lang="en-US" sz="2400" dirty="0"/>
            </a:br>
            <a:r>
              <a:rPr lang="en-US" sz="1800" dirty="0"/>
              <a:t>-Visible Learning for Mathematics</a:t>
            </a:r>
            <a:br>
              <a:rPr lang="en-US" sz="1800" dirty="0"/>
            </a:br>
            <a:r>
              <a:rPr lang="en-US" sz="1800" dirty="0"/>
              <a:t>Hattie, Fisher and Frey</a:t>
            </a:r>
            <a:br>
              <a:rPr lang="en-US" sz="1467" dirty="0"/>
            </a:br>
            <a:r>
              <a:rPr lang="en-US" sz="1467" dirty="0">
                <a:solidFill>
                  <a:srgbClr val="262626"/>
                </a:solidFill>
              </a:rPr>
              <a:t> </a:t>
            </a:r>
          </a:p>
        </p:txBody>
      </p:sp>
      <p:pic>
        <p:nvPicPr>
          <p:cNvPr id="15" name="Picture 5">
            <a:extLst>
              <a:ext uri="{FF2B5EF4-FFF2-40B4-BE49-F238E27FC236}">
                <a16:creationId xmlns:a16="http://schemas.microsoft.com/office/drawing/2014/main" id="{72B5471D-521E-4E7A-865F-FE69880D527B}"/>
              </a:ext>
            </a:extLst>
          </p:cNvPr>
          <p:cNvPicPr>
            <a:picLocks noGrp="1" noChangeAspect="1" noChangeArrowheads="1"/>
          </p:cNvPicPr>
          <p:nvPr>
            <p:ph idx="1"/>
          </p:nvPr>
        </p:nvPicPr>
        <p:blipFill>
          <a:blip r:embed="rId3" cstate="print"/>
          <a:srcRect l="1723" t="-2024" r="5222"/>
          <a:stretch>
            <a:fillRect/>
          </a:stretch>
        </p:blipFill>
        <p:spPr bwMode="auto">
          <a:xfrm>
            <a:off x="7310409" y="1055076"/>
            <a:ext cx="4447477" cy="5188716"/>
          </a:xfrm>
          <a:prstGeom prst="rect">
            <a:avLst/>
          </a:prstGeom>
          <a:ln>
            <a:noFill/>
          </a:ln>
          <a:effectLst>
            <a:outerShdw blurRad="292100" dist="139700" dir="2700000" algn="tl" rotWithShape="0">
              <a:srgbClr val="333333">
                <a:alpha val="65000"/>
              </a:srgbClr>
            </a:outerShdw>
          </a:effectLst>
        </p:spPr>
      </p:pic>
      <p:pic>
        <p:nvPicPr>
          <p:cNvPr id="4" name="image2.png"/>
          <p:cNvPicPr/>
          <p:nvPr/>
        </p:nvPicPr>
        <p:blipFill>
          <a:blip r:embed="rId4"/>
          <a:srcRect/>
          <a:stretch>
            <a:fillRect/>
          </a:stretch>
        </p:blipFill>
        <p:spPr>
          <a:xfrm>
            <a:off x="0" y="-8953"/>
            <a:ext cx="3467100" cy="704850"/>
          </a:xfrm>
          <a:prstGeom prst="rect">
            <a:avLst/>
          </a:prstGeom>
          <a:ln/>
        </p:spPr>
      </p:pic>
    </p:spTree>
    <p:extLst>
      <p:ext uri="{BB962C8B-B14F-4D97-AF65-F5344CB8AC3E}">
        <p14:creationId xmlns:p14="http://schemas.microsoft.com/office/powerpoint/2010/main" val="3757351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uage 9"/>
          <p:cNvSpPr/>
          <p:nvPr/>
        </p:nvSpPr>
        <p:spPr>
          <a:xfrm>
            <a:off x="1828800" y="2413000"/>
            <a:ext cx="3391925" cy="1287760"/>
          </a:xfrm>
          <a:prstGeom prst="cloud">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67"/>
              <a:t>Math skills the student has done well (be specific) </a:t>
            </a:r>
            <a:endParaRPr lang="fr-CA" sz="1867"/>
          </a:p>
        </p:txBody>
      </p:sp>
      <p:sp>
        <p:nvSpPr>
          <p:cNvPr id="9" name="Nuage 14"/>
          <p:cNvSpPr/>
          <p:nvPr/>
        </p:nvSpPr>
        <p:spPr>
          <a:xfrm>
            <a:off x="5689600" y="2514600"/>
            <a:ext cx="3445205" cy="1287760"/>
          </a:xfrm>
          <a:prstGeom prst="cloud">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67"/>
              <a:t>Math skills the student </a:t>
            </a:r>
            <a:r>
              <a:rPr lang="en-US" sz="1867" i="1"/>
              <a:t>has yet to learn</a:t>
            </a:r>
            <a:r>
              <a:rPr lang="en-US" sz="1867"/>
              <a:t> (be specific) </a:t>
            </a:r>
            <a:endParaRPr lang="fr-CA" sz="1867"/>
          </a:p>
        </p:txBody>
      </p:sp>
      <p:sp>
        <p:nvSpPr>
          <p:cNvPr id="13" name="ZoneTexte 21"/>
          <p:cNvSpPr txBox="1"/>
          <p:nvPr/>
        </p:nvSpPr>
        <p:spPr>
          <a:xfrm>
            <a:off x="9735386" y="991106"/>
            <a:ext cx="1920213" cy="3046988"/>
          </a:xfrm>
          <a:prstGeom prst="rect">
            <a:avLst/>
          </a:prstGeom>
          <a:noFill/>
        </p:spPr>
        <p:txBody>
          <a:bodyPr wrap="square" rtlCol="0">
            <a:spAutoFit/>
          </a:bodyPr>
          <a:lstStyle/>
          <a:p>
            <a:pPr algn="ctr"/>
            <a:r>
              <a:rPr lang="en-US" sz="3200" b="1">
                <a:solidFill>
                  <a:srgbClr val="002060"/>
                </a:solidFill>
              </a:rPr>
              <a:t>To be filled by the student after each quiz </a:t>
            </a:r>
            <a:endParaRPr lang="en-US" sz="3200">
              <a:solidFill>
                <a:srgbClr val="002060"/>
              </a:solidFill>
            </a:endParaRPr>
          </a:p>
        </p:txBody>
      </p:sp>
      <p:sp>
        <p:nvSpPr>
          <p:cNvPr id="14" name="TextBox 13"/>
          <p:cNvSpPr txBox="1"/>
          <p:nvPr/>
        </p:nvSpPr>
        <p:spPr>
          <a:xfrm>
            <a:off x="3556000" y="279401"/>
            <a:ext cx="3962400" cy="461665"/>
          </a:xfrm>
          <a:prstGeom prst="rect">
            <a:avLst/>
          </a:prstGeom>
          <a:solidFill>
            <a:schemeClr val="bg1"/>
          </a:solidFill>
        </p:spPr>
        <p:txBody>
          <a:bodyPr wrap="square" rtlCol="0">
            <a:spAutoFit/>
          </a:bodyPr>
          <a:lstStyle/>
          <a:p>
            <a:r>
              <a:rPr lang="en-US" sz="2400" b="1"/>
              <a:t>     Plus Minus Action Plan</a:t>
            </a:r>
          </a:p>
        </p:txBody>
      </p:sp>
      <p:sp>
        <p:nvSpPr>
          <p:cNvPr id="15" name="TextBox 14"/>
          <p:cNvSpPr txBox="1"/>
          <p:nvPr/>
        </p:nvSpPr>
        <p:spPr>
          <a:xfrm>
            <a:off x="5080001" y="843995"/>
            <a:ext cx="811697" cy="420564"/>
          </a:xfrm>
          <a:prstGeom prst="rect">
            <a:avLst/>
          </a:prstGeom>
          <a:solidFill>
            <a:schemeClr val="bg1"/>
          </a:solidFill>
        </p:spPr>
        <p:txBody>
          <a:bodyPr wrap="none" rtlCol="0">
            <a:spAutoFit/>
          </a:bodyPr>
          <a:lstStyle/>
          <a:p>
            <a:r>
              <a:rPr lang="en-US" sz="2133" b="1"/>
              <a:t>Topic</a:t>
            </a:r>
          </a:p>
        </p:txBody>
      </p:sp>
      <p:cxnSp>
        <p:nvCxnSpPr>
          <p:cNvPr id="17" name="Straight Connector 16"/>
          <p:cNvCxnSpPr/>
          <p:nvPr/>
        </p:nvCxnSpPr>
        <p:spPr>
          <a:xfrm>
            <a:off x="1625600" y="787400"/>
            <a:ext cx="772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25600" y="6375400"/>
            <a:ext cx="772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347200" y="787400"/>
            <a:ext cx="0" cy="55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25600" y="787400"/>
            <a:ext cx="0" cy="55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25600" y="1295400"/>
            <a:ext cx="772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25600" y="4749800"/>
            <a:ext cx="772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2"/>
          </p:cNvCxnSpPr>
          <p:nvPr/>
        </p:nvCxnSpPr>
        <p:spPr>
          <a:xfrm flipH="1">
            <a:off x="5486400" y="1295400"/>
            <a:ext cx="10509" cy="345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72001" y="4851401"/>
            <a:ext cx="1713931" cy="461665"/>
          </a:xfrm>
          <a:prstGeom prst="rect">
            <a:avLst/>
          </a:prstGeom>
          <a:noFill/>
        </p:spPr>
        <p:txBody>
          <a:bodyPr wrap="none" rtlCol="0">
            <a:spAutoFit/>
          </a:bodyPr>
          <a:lstStyle/>
          <a:p>
            <a:r>
              <a:rPr lang="en-US" sz="2400" b="1"/>
              <a:t>Action Plan</a:t>
            </a:r>
          </a:p>
        </p:txBody>
      </p:sp>
      <p:sp>
        <p:nvSpPr>
          <p:cNvPr id="31" name="TextBox 30"/>
          <p:cNvSpPr txBox="1"/>
          <p:nvPr/>
        </p:nvSpPr>
        <p:spPr>
          <a:xfrm>
            <a:off x="3352800" y="1295401"/>
            <a:ext cx="341760" cy="461665"/>
          </a:xfrm>
          <a:prstGeom prst="rect">
            <a:avLst/>
          </a:prstGeom>
          <a:noFill/>
        </p:spPr>
        <p:txBody>
          <a:bodyPr wrap="none" rtlCol="0">
            <a:spAutoFit/>
          </a:bodyPr>
          <a:lstStyle/>
          <a:p>
            <a:r>
              <a:rPr lang="en-US" sz="2400"/>
              <a:t>+</a:t>
            </a:r>
          </a:p>
        </p:txBody>
      </p:sp>
      <p:sp>
        <p:nvSpPr>
          <p:cNvPr id="32" name="TextBox 31"/>
          <p:cNvSpPr txBox="1"/>
          <p:nvPr/>
        </p:nvSpPr>
        <p:spPr>
          <a:xfrm>
            <a:off x="7213600" y="1295401"/>
            <a:ext cx="287258" cy="461665"/>
          </a:xfrm>
          <a:prstGeom prst="rect">
            <a:avLst/>
          </a:prstGeom>
          <a:noFill/>
        </p:spPr>
        <p:txBody>
          <a:bodyPr wrap="none" rtlCol="0">
            <a:spAutoFit/>
          </a:bodyPr>
          <a:lstStyle/>
          <a:p>
            <a:r>
              <a:rPr lang="en-US" sz="2400"/>
              <a:t>-</a:t>
            </a:r>
          </a:p>
        </p:txBody>
      </p:sp>
      <p:sp>
        <p:nvSpPr>
          <p:cNvPr id="11" name="Nuage 17"/>
          <p:cNvSpPr/>
          <p:nvPr/>
        </p:nvSpPr>
        <p:spPr>
          <a:xfrm>
            <a:off x="1117600" y="5054600"/>
            <a:ext cx="3418251" cy="1673944"/>
          </a:xfrm>
          <a:prstGeom prst="cloud">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67"/>
              <a:t>What the student will do to address items in the right column </a:t>
            </a:r>
          </a:p>
        </p:txBody>
      </p:sp>
    </p:spTree>
    <p:extLst>
      <p:ext uri="{BB962C8B-B14F-4D97-AF65-F5344CB8AC3E}">
        <p14:creationId xmlns:p14="http://schemas.microsoft.com/office/powerpoint/2010/main" val="38800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rgbClr val="002060"/>
                </a:solidFill>
              </a:rPr>
              <a:t>Examining Student Work Together</a:t>
            </a:r>
          </a:p>
        </p:txBody>
      </p:sp>
      <p:pic>
        <p:nvPicPr>
          <p:cNvPr id="123906" name="Picture 2"/>
          <p:cNvPicPr>
            <a:picLocks noGrp="1" noChangeAspect="1" noChangeArrowheads="1"/>
          </p:cNvPicPr>
          <p:nvPr>
            <p:ph idx="1"/>
          </p:nvPr>
        </p:nvPicPr>
        <p:blipFill>
          <a:blip r:embed="rId3" cstate="print"/>
          <a:stretch>
            <a:fillRect/>
          </a:stretch>
        </p:blipFill>
        <p:spPr bwMode="auto">
          <a:xfrm>
            <a:off x="3026569" y="2243137"/>
            <a:ext cx="5715000" cy="2952750"/>
          </a:xfrm>
          <a:prstGeom prst="rect">
            <a:avLst/>
          </a:prstGeom>
          <a:noFill/>
          <a:ln w="9525">
            <a:noFill/>
            <a:miter lim="800000"/>
            <a:headEnd/>
            <a:tailEnd/>
          </a:ln>
        </p:spPr>
      </p:pic>
      <p:sp>
        <p:nvSpPr>
          <p:cNvPr id="4" name="TextBox 3"/>
          <p:cNvSpPr txBox="1"/>
          <p:nvPr/>
        </p:nvSpPr>
        <p:spPr>
          <a:xfrm>
            <a:off x="7268570" y="2362200"/>
            <a:ext cx="3943788" cy="1264980"/>
          </a:xfrm>
          <a:prstGeom prst="cloud">
            <a:avLst/>
          </a:prstGeom>
          <a:noFill/>
          <a:ln w="12700">
            <a:solidFill>
              <a:srgbClr val="FF0000"/>
            </a:solidFill>
          </a:ln>
        </p:spPr>
        <p:txBody>
          <a:bodyPr wrap="none" rtlCol="0">
            <a:spAutoFit/>
          </a:bodyPr>
          <a:lstStyle/>
          <a:p>
            <a:pPr algn="ctr"/>
            <a:r>
              <a:rPr lang="en-US" sz="2400"/>
              <a:t>Deconstruction </a:t>
            </a:r>
          </a:p>
          <a:p>
            <a:pPr algn="ctr"/>
            <a:r>
              <a:rPr lang="en-US" sz="2400"/>
              <a:t>and metacognition</a:t>
            </a:r>
          </a:p>
        </p:txBody>
      </p:sp>
      <p:pic>
        <p:nvPicPr>
          <p:cNvPr id="5" name="image2.png"/>
          <p:cNvPicPr/>
          <p:nvPr/>
        </p:nvPicPr>
        <p:blipFill>
          <a:blip r:embed="rId4"/>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25818088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542011"/>
          </a:xfrm>
        </p:spPr>
        <p:txBody>
          <a:bodyPr>
            <a:normAutofit fontScale="90000"/>
          </a:bodyPr>
          <a:lstStyle/>
          <a:p>
            <a:pPr algn="ctr"/>
            <a:br>
              <a:rPr lang="en-CA" dirty="0"/>
            </a:br>
            <a:r>
              <a:rPr lang="en-CA" dirty="0"/>
              <a:t>I love Math Continuum </a:t>
            </a:r>
          </a:p>
        </p:txBody>
      </p:sp>
      <p:sp>
        <p:nvSpPr>
          <p:cNvPr id="3" name="Content Placeholder 2"/>
          <p:cNvSpPr>
            <a:spLocks noGrp="1"/>
          </p:cNvSpPr>
          <p:nvPr>
            <p:ph idx="1"/>
          </p:nvPr>
        </p:nvSpPr>
        <p:spPr>
          <a:xfrm>
            <a:off x="685800" y="2063396"/>
            <a:ext cx="10902142" cy="3311189"/>
          </a:xfrm>
        </p:spPr>
        <p:txBody>
          <a:bodyPr/>
          <a:lstStyle/>
          <a:p>
            <a:pPr marL="0" indent="0">
              <a:buNone/>
            </a:pPr>
            <a:r>
              <a:rPr lang="en-CA" sz="2800" dirty="0"/>
              <a:t>NOPE/I Don’t get it 					My thing/I get it 	</a:t>
            </a:r>
            <a:r>
              <a:rPr lang="en-CA" dirty="0"/>
              <a:t>				</a:t>
            </a:r>
          </a:p>
        </p:txBody>
      </p:sp>
      <p:pic>
        <p:nvPicPr>
          <p:cNvPr id="4" name="image2.png"/>
          <p:cNvPicPr/>
          <p:nvPr/>
        </p:nvPicPr>
        <p:blipFill>
          <a:blip r:embed="rId2"/>
          <a:srcRect/>
          <a:stretch>
            <a:fillRect/>
          </a:stretch>
        </p:blipFill>
        <p:spPr>
          <a:xfrm>
            <a:off x="314715" y="51608"/>
            <a:ext cx="3467100" cy="704850"/>
          </a:xfrm>
          <a:prstGeom prst="rect">
            <a:avLst/>
          </a:prstGeom>
          <a:ln/>
        </p:spPr>
      </p:pic>
    </p:spTree>
    <p:extLst>
      <p:ext uri="{BB962C8B-B14F-4D97-AF65-F5344CB8AC3E}">
        <p14:creationId xmlns:p14="http://schemas.microsoft.com/office/powerpoint/2010/main" val="139072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Continual Learning</a:t>
            </a:r>
          </a:p>
        </p:txBody>
      </p:sp>
      <p:sp>
        <p:nvSpPr>
          <p:cNvPr id="3" name="Content Placeholder 2"/>
          <p:cNvSpPr>
            <a:spLocks noGrp="1"/>
          </p:cNvSpPr>
          <p:nvPr>
            <p:ph idx="1"/>
          </p:nvPr>
        </p:nvSpPr>
        <p:spPr/>
        <p:txBody>
          <a:bodyPr>
            <a:normAutofit lnSpcReduction="10000"/>
          </a:bodyPr>
          <a:lstStyle/>
          <a:p>
            <a:r>
              <a:rPr lang="en-US" sz="2800" dirty="0">
                <a:solidFill>
                  <a:schemeClr val="accent1">
                    <a:lumMod val="50000"/>
                  </a:schemeClr>
                </a:solidFill>
              </a:rPr>
              <a:t>Ongoing streams of information and feedback among students and educators</a:t>
            </a:r>
          </a:p>
          <a:p>
            <a:r>
              <a:rPr lang="en-US" sz="2800" dirty="0">
                <a:solidFill>
                  <a:schemeClr val="accent1">
                    <a:lumMod val="50000"/>
                  </a:schemeClr>
                </a:solidFill>
              </a:rPr>
              <a:t>Practices that are research-based and informed by evidence</a:t>
            </a:r>
          </a:p>
          <a:p>
            <a:r>
              <a:rPr lang="en-US" sz="2800" dirty="0">
                <a:solidFill>
                  <a:schemeClr val="accent1">
                    <a:lumMod val="50000"/>
                  </a:schemeClr>
                </a:solidFill>
              </a:rPr>
              <a:t>Gradual release</a:t>
            </a:r>
          </a:p>
          <a:p>
            <a:r>
              <a:rPr lang="en-US" sz="2800" dirty="0">
                <a:solidFill>
                  <a:schemeClr val="accent1">
                    <a:lumMod val="50000"/>
                  </a:schemeClr>
                </a:solidFill>
              </a:rPr>
              <a:t>What is done in response to an assessment is what makes it formative</a:t>
            </a:r>
          </a:p>
        </p:txBody>
      </p:sp>
      <p:cxnSp>
        <p:nvCxnSpPr>
          <p:cNvPr id="4" name="Straight Connector 3"/>
          <p:cNvCxnSpPr/>
          <p:nvPr/>
        </p:nvCxnSpPr>
        <p:spPr>
          <a:xfrm>
            <a:off x="831516" y="1782010"/>
            <a:ext cx="107696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1" name="Group 28">
            <a:extLst>
              <a:ext uri="{FF2B5EF4-FFF2-40B4-BE49-F238E27FC236}">
                <a16:creationId xmlns:a16="http://schemas.microsoft.com/office/drawing/2014/main" id="{0B447A71-DE65-4BA8-B2FE-2C9A1FE56D84}"/>
              </a:ext>
            </a:extLst>
          </p:cNvPr>
          <p:cNvGrpSpPr>
            <a:grpSpLocks/>
          </p:cNvGrpSpPr>
          <p:nvPr/>
        </p:nvGrpSpPr>
        <p:grpSpPr bwMode="auto">
          <a:xfrm>
            <a:off x="6304042" y="4571565"/>
            <a:ext cx="5373287" cy="2014905"/>
            <a:chOff x="1937" y="5258"/>
            <a:chExt cx="9224" cy="4189"/>
          </a:xfrm>
        </p:grpSpPr>
        <p:sp>
          <p:nvSpPr>
            <p:cNvPr id="14" name="Text Box 29">
              <a:extLst>
                <a:ext uri="{FF2B5EF4-FFF2-40B4-BE49-F238E27FC236}">
                  <a16:creationId xmlns:a16="http://schemas.microsoft.com/office/drawing/2014/main" id="{D1909F8F-ED81-49DC-987B-1906D93E06C9}"/>
                </a:ext>
              </a:extLst>
            </p:cNvPr>
            <p:cNvSpPr txBox="1">
              <a:spLocks noChangeArrowheads="1"/>
            </p:cNvSpPr>
            <p:nvPr/>
          </p:nvSpPr>
          <p:spPr bwMode="auto">
            <a:xfrm>
              <a:off x="1937" y="8738"/>
              <a:ext cx="2607" cy="7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2000" b="1">
                  <a:solidFill>
                    <a:srgbClr val="0070C0"/>
                  </a:solidFill>
                  <a:latin typeface="Calibri" pitchFamily="34" charset="0"/>
                </a:rPr>
                <a:t>Assessment</a:t>
              </a:r>
              <a:endParaRPr lang="en-US">
                <a:latin typeface="Arial" pitchFamily="34" charset="0"/>
              </a:endParaRPr>
            </a:p>
          </p:txBody>
        </p:sp>
        <p:sp>
          <p:nvSpPr>
            <p:cNvPr id="15" name="Text Box 30">
              <a:extLst>
                <a:ext uri="{FF2B5EF4-FFF2-40B4-BE49-F238E27FC236}">
                  <a16:creationId xmlns:a16="http://schemas.microsoft.com/office/drawing/2014/main" id="{C4E4DA91-D122-4D3B-A517-9D7BE1903419}"/>
                </a:ext>
              </a:extLst>
            </p:cNvPr>
            <p:cNvSpPr txBox="1">
              <a:spLocks noChangeArrowheads="1"/>
            </p:cNvSpPr>
            <p:nvPr/>
          </p:nvSpPr>
          <p:spPr bwMode="auto">
            <a:xfrm>
              <a:off x="8417" y="8725"/>
              <a:ext cx="2744" cy="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2000" b="1">
                  <a:solidFill>
                    <a:srgbClr val="C00000"/>
                  </a:solidFill>
                  <a:latin typeface="Calibri" pitchFamily="34" charset="0"/>
                </a:rPr>
                <a:t>Instruction</a:t>
              </a:r>
              <a:endParaRPr lang="en-US">
                <a:latin typeface="Arial" pitchFamily="34" charset="0"/>
              </a:endParaRPr>
            </a:p>
          </p:txBody>
        </p:sp>
        <p:sp>
          <p:nvSpPr>
            <p:cNvPr id="16" name="AutoShape 31">
              <a:extLst>
                <a:ext uri="{FF2B5EF4-FFF2-40B4-BE49-F238E27FC236}">
                  <a16:creationId xmlns:a16="http://schemas.microsoft.com/office/drawing/2014/main" id="{34328503-E21C-44BF-A6FD-372529BF464F}"/>
                </a:ext>
              </a:extLst>
            </p:cNvPr>
            <p:cNvSpPr>
              <a:spLocks noChangeArrowheads="1"/>
            </p:cNvSpPr>
            <p:nvPr/>
          </p:nvSpPr>
          <p:spPr bwMode="auto">
            <a:xfrm>
              <a:off x="4336" y="5753"/>
              <a:ext cx="3765" cy="3300"/>
            </a:xfrm>
            <a:prstGeom prst="triangle">
              <a:avLst>
                <a:gd name="adj" fmla="val 50000"/>
              </a:avLst>
            </a:prstGeom>
            <a:solidFill>
              <a:srgbClr val="E8E8E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 Box 32">
              <a:extLst>
                <a:ext uri="{FF2B5EF4-FFF2-40B4-BE49-F238E27FC236}">
                  <a16:creationId xmlns:a16="http://schemas.microsoft.com/office/drawing/2014/main" id="{D30662B6-106F-451B-A64C-C9B97D88784A}"/>
                </a:ext>
              </a:extLst>
            </p:cNvPr>
            <p:cNvSpPr txBox="1">
              <a:spLocks noChangeArrowheads="1"/>
            </p:cNvSpPr>
            <p:nvPr/>
          </p:nvSpPr>
          <p:spPr bwMode="auto">
            <a:xfrm>
              <a:off x="5154" y="5258"/>
              <a:ext cx="2722" cy="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2000" b="1">
                  <a:solidFill>
                    <a:srgbClr val="00B050"/>
                  </a:solidFill>
                  <a:latin typeface="Calibri" pitchFamily="34" charset="0"/>
                </a:rPr>
                <a:t>Curriculum</a:t>
              </a:r>
              <a:endParaRPr lang="en-US">
                <a:latin typeface="Arial" pitchFamily="34" charset="0"/>
              </a:endParaRPr>
            </a:p>
          </p:txBody>
        </p:sp>
        <p:cxnSp>
          <p:nvCxnSpPr>
            <p:cNvPr id="18" name="AutoShape 33">
              <a:extLst>
                <a:ext uri="{FF2B5EF4-FFF2-40B4-BE49-F238E27FC236}">
                  <a16:creationId xmlns:a16="http://schemas.microsoft.com/office/drawing/2014/main" id="{5AE2A2E8-FB9D-49FC-A0AF-3848DDEBAF2C}"/>
                </a:ext>
              </a:extLst>
            </p:cNvPr>
            <p:cNvCxnSpPr>
              <a:cxnSpLocks noChangeShapeType="1"/>
            </p:cNvCxnSpPr>
            <p:nvPr/>
          </p:nvCxnSpPr>
          <p:spPr bwMode="auto">
            <a:xfrm>
              <a:off x="6826" y="6488"/>
              <a:ext cx="930" cy="1545"/>
            </a:xfrm>
            <a:prstGeom prst="straightConnector1">
              <a:avLst/>
            </a:prstGeom>
            <a:noFill/>
            <a:ln w="38100">
              <a:solidFill>
                <a:srgbClr val="000000"/>
              </a:solidFill>
              <a:round/>
              <a:headEnd type="triangle" w="med" len="med"/>
              <a:tailEnd type="triangle" w="med" len="med"/>
            </a:ln>
          </p:spPr>
        </p:cxnSp>
        <p:cxnSp>
          <p:nvCxnSpPr>
            <p:cNvPr id="19" name="AutoShape 34">
              <a:extLst>
                <a:ext uri="{FF2B5EF4-FFF2-40B4-BE49-F238E27FC236}">
                  <a16:creationId xmlns:a16="http://schemas.microsoft.com/office/drawing/2014/main" id="{CB2DF65B-145D-4FB3-8769-66EC99F74C4D}"/>
                </a:ext>
              </a:extLst>
            </p:cNvPr>
            <p:cNvCxnSpPr>
              <a:cxnSpLocks noChangeShapeType="1"/>
            </p:cNvCxnSpPr>
            <p:nvPr/>
          </p:nvCxnSpPr>
          <p:spPr bwMode="auto">
            <a:xfrm>
              <a:off x="5281" y="9263"/>
              <a:ext cx="1935" cy="1"/>
            </a:xfrm>
            <a:prstGeom prst="straightConnector1">
              <a:avLst/>
            </a:prstGeom>
            <a:noFill/>
            <a:ln w="38100">
              <a:solidFill>
                <a:srgbClr val="000000"/>
              </a:solidFill>
              <a:round/>
              <a:headEnd type="triangle" w="med" len="med"/>
              <a:tailEnd type="triangle" w="med" len="med"/>
            </a:ln>
          </p:spPr>
        </p:cxnSp>
        <p:cxnSp>
          <p:nvCxnSpPr>
            <p:cNvPr id="20" name="AutoShape 35">
              <a:extLst>
                <a:ext uri="{FF2B5EF4-FFF2-40B4-BE49-F238E27FC236}">
                  <a16:creationId xmlns:a16="http://schemas.microsoft.com/office/drawing/2014/main" id="{3F7ABB70-4517-401C-A2D0-C338BB4177C5}"/>
                </a:ext>
              </a:extLst>
            </p:cNvPr>
            <p:cNvCxnSpPr>
              <a:cxnSpLocks noChangeShapeType="1"/>
            </p:cNvCxnSpPr>
            <p:nvPr/>
          </p:nvCxnSpPr>
          <p:spPr bwMode="auto">
            <a:xfrm flipH="1">
              <a:off x="4651" y="6488"/>
              <a:ext cx="945" cy="1545"/>
            </a:xfrm>
            <a:prstGeom prst="straightConnector1">
              <a:avLst/>
            </a:prstGeom>
            <a:noFill/>
            <a:ln w="38100">
              <a:solidFill>
                <a:srgbClr val="000000"/>
              </a:solidFill>
              <a:round/>
              <a:headEnd type="triangle" w="med" len="med"/>
              <a:tailEnd type="triangle" w="med" len="med"/>
            </a:ln>
          </p:spPr>
        </p:cxnSp>
      </p:grpSp>
      <p:pic>
        <p:nvPicPr>
          <p:cNvPr id="13" name="image2.png"/>
          <p:cNvPicPr/>
          <p:nvPr/>
        </p:nvPicPr>
        <p:blipFill>
          <a:blip r:embed="rId3"/>
          <a:srcRect/>
          <a:stretch>
            <a:fillRect/>
          </a:stretch>
        </p:blipFill>
        <p:spPr>
          <a:xfrm>
            <a:off x="167368" y="54788"/>
            <a:ext cx="3467100" cy="704850"/>
          </a:xfrm>
          <a:prstGeom prst="rect">
            <a:avLst/>
          </a:prstGeom>
          <a:ln/>
        </p:spPr>
      </p:pic>
    </p:spTree>
    <p:extLst>
      <p:ext uri="{BB962C8B-B14F-4D97-AF65-F5344CB8AC3E}">
        <p14:creationId xmlns:p14="http://schemas.microsoft.com/office/powerpoint/2010/main" val="237641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2060"/>
                </a:solidFill>
              </a:rPr>
              <a:t>Challenges</a:t>
            </a:r>
          </a:p>
        </p:txBody>
      </p:sp>
      <p:pic>
        <p:nvPicPr>
          <p:cNvPr id="3" name="image2.png"/>
          <p:cNvPicPr/>
          <p:nvPr/>
        </p:nvPicPr>
        <p:blipFill>
          <a:blip r:embed="rId2"/>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69233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2053" y="1022682"/>
            <a:ext cx="10768263" cy="5209675"/>
          </a:xfrm>
        </p:spPr>
        <p:txBody>
          <a:bodyPr>
            <a:noAutofit/>
          </a:bodyPr>
          <a:lstStyle/>
          <a:p>
            <a:r>
              <a:rPr lang="en-US" sz="4400" dirty="0">
                <a:solidFill>
                  <a:schemeClr val="accent1">
                    <a:lumMod val="50000"/>
                  </a:schemeClr>
                </a:solidFill>
              </a:rPr>
              <a:t>Changes in teacher assignments</a:t>
            </a:r>
          </a:p>
          <a:p>
            <a:r>
              <a:rPr lang="en-US" sz="4400" dirty="0">
                <a:solidFill>
                  <a:schemeClr val="accent1">
                    <a:lumMod val="50000"/>
                  </a:schemeClr>
                </a:solidFill>
              </a:rPr>
              <a:t>Leaves/term teachers</a:t>
            </a:r>
          </a:p>
          <a:p>
            <a:r>
              <a:rPr lang="en-US" sz="4400" dirty="0">
                <a:solidFill>
                  <a:schemeClr val="accent1">
                    <a:lumMod val="50000"/>
                  </a:schemeClr>
                </a:solidFill>
              </a:rPr>
              <a:t>New teachers</a:t>
            </a:r>
          </a:p>
          <a:p>
            <a:r>
              <a:rPr lang="en-US" sz="4400" dirty="0">
                <a:solidFill>
                  <a:schemeClr val="accent1">
                    <a:lumMod val="50000"/>
                  </a:schemeClr>
                </a:solidFill>
              </a:rPr>
              <a:t>Misconceptions</a:t>
            </a:r>
          </a:p>
          <a:p>
            <a:r>
              <a:rPr lang="en-US" sz="4400" dirty="0">
                <a:solidFill>
                  <a:schemeClr val="accent1">
                    <a:lumMod val="50000"/>
                  </a:schemeClr>
                </a:solidFill>
              </a:rPr>
              <a:t>Sharing materials</a:t>
            </a:r>
          </a:p>
          <a:p>
            <a:r>
              <a:rPr lang="en-US" sz="4400" dirty="0">
                <a:solidFill>
                  <a:schemeClr val="accent1">
                    <a:lumMod val="50000"/>
                  </a:schemeClr>
                </a:solidFill>
              </a:rPr>
              <a:t>Too much too soon – need to slow down to  hurry up</a:t>
            </a:r>
          </a:p>
          <a:p>
            <a:endParaRPr lang="en-US" sz="4400" dirty="0"/>
          </a:p>
        </p:txBody>
      </p:sp>
    </p:spTree>
    <p:extLst>
      <p:ext uri="{BB962C8B-B14F-4D97-AF65-F5344CB8AC3E}">
        <p14:creationId xmlns:p14="http://schemas.microsoft.com/office/powerpoint/2010/main" val="3589880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2060"/>
                </a:solidFill>
              </a:rPr>
              <a:t>Successes</a:t>
            </a:r>
          </a:p>
        </p:txBody>
      </p:sp>
      <p:pic>
        <p:nvPicPr>
          <p:cNvPr id="3" name="image2.png"/>
          <p:cNvPicPr/>
          <p:nvPr/>
        </p:nvPicPr>
        <p:blipFill>
          <a:blip r:embed="rId2"/>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2026659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42211"/>
            <a:ext cx="11237495" cy="5293893"/>
          </a:xfrm>
        </p:spPr>
        <p:txBody>
          <a:bodyPr>
            <a:noAutofit/>
          </a:bodyPr>
          <a:lstStyle/>
          <a:p>
            <a:r>
              <a:rPr lang="en-US" sz="4400" dirty="0">
                <a:solidFill>
                  <a:schemeClr val="accent1">
                    <a:lumMod val="50000"/>
                  </a:schemeClr>
                </a:solidFill>
              </a:rPr>
              <a:t>Teacher confidence</a:t>
            </a:r>
          </a:p>
          <a:p>
            <a:r>
              <a:rPr lang="en-US" sz="4400" dirty="0">
                <a:solidFill>
                  <a:schemeClr val="accent1">
                    <a:lumMod val="50000"/>
                  </a:schemeClr>
                </a:solidFill>
              </a:rPr>
              <a:t>Entire curriculum being taught</a:t>
            </a:r>
          </a:p>
          <a:p>
            <a:r>
              <a:rPr lang="en-US" sz="4400" dirty="0">
                <a:solidFill>
                  <a:schemeClr val="accent1">
                    <a:lumMod val="50000"/>
                  </a:schemeClr>
                </a:solidFill>
              </a:rPr>
              <a:t>Students are able to use assessment rich practices</a:t>
            </a:r>
          </a:p>
          <a:p>
            <a:r>
              <a:rPr lang="en-US" sz="4400" dirty="0">
                <a:solidFill>
                  <a:schemeClr val="accent1">
                    <a:lumMod val="50000"/>
                  </a:schemeClr>
                </a:solidFill>
              </a:rPr>
              <a:t>More focus on conceptual understanding</a:t>
            </a:r>
          </a:p>
          <a:p>
            <a:r>
              <a:rPr lang="en-US" sz="4400" b="1" dirty="0">
                <a:solidFill>
                  <a:schemeClr val="accent1">
                    <a:lumMod val="50000"/>
                  </a:schemeClr>
                </a:solidFill>
              </a:rPr>
              <a:t>We all know where we are going and how we are getting there</a:t>
            </a:r>
          </a:p>
        </p:txBody>
      </p:sp>
      <p:pic>
        <p:nvPicPr>
          <p:cNvPr id="3" name="image2.png"/>
          <p:cNvPicPr/>
          <p:nvPr/>
        </p:nvPicPr>
        <p:blipFill>
          <a:blip r:embed="rId3"/>
          <a:srcRect/>
          <a:stretch>
            <a:fillRect/>
          </a:stretch>
        </p:blipFill>
        <p:spPr>
          <a:xfrm>
            <a:off x="8227595" y="0"/>
            <a:ext cx="3467100" cy="704850"/>
          </a:xfrm>
          <a:prstGeom prst="rect">
            <a:avLst/>
          </a:prstGeom>
          <a:ln/>
        </p:spPr>
      </p:pic>
    </p:spTree>
    <p:extLst>
      <p:ext uri="{BB962C8B-B14F-4D97-AF65-F5344CB8AC3E}">
        <p14:creationId xmlns:p14="http://schemas.microsoft.com/office/powerpoint/2010/main" val="1750935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1912" y="-1013681"/>
            <a:ext cx="7610234" cy="7871681"/>
          </a:xfrm>
          <a:prstGeom prst="rect">
            <a:avLst/>
          </a:prstGeom>
        </p:spPr>
      </p:pic>
    </p:spTree>
    <p:extLst>
      <p:ext uri="{BB962C8B-B14F-4D97-AF65-F5344CB8AC3E}">
        <p14:creationId xmlns:p14="http://schemas.microsoft.com/office/powerpoint/2010/main" val="2695640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5299" y="290633"/>
            <a:ext cx="6668576" cy="6567367"/>
          </a:xfrm>
          <a:prstGeom prst="rect">
            <a:avLst/>
          </a:prstGeom>
        </p:spPr>
      </p:pic>
    </p:spTree>
    <p:extLst>
      <p:ext uri="{BB962C8B-B14F-4D97-AF65-F5344CB8AC3E}">
        <p14:creationId xmlns:p14="http://schemas.microsoft.com/office/powerpoint/2010/main" val="3768975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1" y="1330036"/>
            <a:ext cx="12136581" cy="3693319"/>
          </a:xfrm>
          <a:prstGeom prst="rect">
            <a:avLst/>
          </a:prstGeom>
          <a:noFill/>
        </p:spPr>
        <p:txBody>
          <a:bodyPr wrap="square" rtlCol="0">
            <a:spAutoFit/>
          </a:bodyPr>
          <a:lstStyle/>
          <a:p>
            <a:r>
              <a:rPr lang="en-CA" sz="3600" dirty="0"/>
              <a:t>Current  Engagement in the Implementation Phase</a:t>
            </a:r>
          </a:p>
          <a:p>
            <a:endParaRPr lang="en-CA" sz="3600" dirty="0"/>
          </a:p>
          <a:p>
            <a:r>
              <a:rPr lang="en-CA" sz="3600" dirty="0"/>
              <a:t>Divisions: 23</a:t>
            </a:r>
          </a:p>
          <a:p>
            <a:r>
              <a:rPr lang="en-CA" sz="3600" dirty="0"/>
              <a:t>Schools:185</a:t>
            </a:r>
          </a:p>
          <a:p>
            <a:r>
              <a:rPr lang="en-CA" sz="3600" dirty="0"/>
              <a:t>Teachers: 283</a:t>
            </a:r>
          </a:p>
          <a:p>
            <a:r>
              <a:rPr lang="en-CA" sz="3600" dirty="0"/>
              <a:t>Numeracy Coaches/Leads: 49 </a:t>
            </a:r>
          </a:p>
          <a:p>
            <a:endParaRPr lang="en-CA" dirty="0"/>
          </a:p>
        </p:txBody>
      </p:sp>
      <p:pic>
        <p:nvPicPr>
          <p:cNvPr id="3" name="image2.png"/>
          <p:cNvPicPr/>
          <p:nvPr/>
        </p:nvPicPr>
        <p:blipFill>
          <a:blip r:embed="rId2"/>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186722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407" y="2593571"/>
            <a:ext cx="8744989" cy="1446550"/>
          </a:xfrm>
          <a:prstGeom prst="rect">
            <a:avLst/>
          </a:prstGeom>
          <a:noFill/>
        </p:spPr>
        <p:txBody>
          <a:bodyPr wrap="square" rtlCol="0">
            <a:spAutoFit/>
          </a:bodyPr>
          <a:lstStyle/>
          <a:p>
            <a:r>
              <a:rPr lang="en-CA" sz="4400" dirty="0"/>
              <a:t>Website : mrlc.ca 		</a:t>
            </a:r>
            <a:r>
              <a:rPr lang="en-CA" sz="3200" dirty="0"/>
              <a:t>complete report </a:t>
            </a:r>
          </a:p>
          <a:p>
            <a:r>
              <a:rPr lang="en-CA" sz="4400" dirty="0"/>
              <a:t>Contact: </a:t>
            </a:r>
            <a:r>
              <a:rPr lang="en-CA" sz="4400" dirty="0">
                <a:hlinkClick r:id="rId2"/>
              </a:rPr>
              <a:t>esutherland@shaw.ca</a:t>
            </a:r>
            <a:r>
              <a:rPr lang="en-CA" sz="4400" dirty="0"/>
              <a:t> </a:t>
            </a:r>
          </a:p>
        </p:txBody>
      </p:sp>
      <p:pic>
        <p:nvPicPr>
          <p:cNvPr id="3" name="image2.png"/>
          <p:cNvPicPr/>
          <p:nvPr/>
        </p:nvPicPr>
        <p:blipFill>
          <a:blip r:embed="rId3"/>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7754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st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828" y="221414"/>
            <a:ext cx="6756264" cy="638642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2.png"/>
          <p:cNvPicPr/>
          <p:nvPr/>
        </p:nvPicPr>
        <p:blipFill>
          <a:blip r:embed="rId4"/>
          <a:srcRect/>
          <a:stretch>
            <a:fillRect/>
          </a:stretch>
        </p:blipFill>
        <p:spPr>
          <a:xfrm>
            <a:off x="0" y="0"/>
            <a:ext cx="3467100" cy="704850"/>
          </a:xfrm>
          <a:prstGeom prst="rect">
            <a:avLst/>
          </a:prstGeom>
          <a:ln/>
        </p:spPr>
      </p:pic>
    </p:spTree>
    <p:extLst>
      <p:ext uri="{BB962C8B-B14F-4D97-AF65-F5344CB8AC3E}">
        <p14:creationId xmlns:p14="http://schemas.microsoft.com/office/powerpoint/2010/main" val="382923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err="1">
                <a:solidFill>
                  <a:srgbClr val="002060"/>
                </a:solidFill>
              </a:rPr>
              <a:t>mRLC</a:t>
            </a:r>
            <a:r>
              <a:rPr lang="en-US" b="1" dirty="0">
                <a:solidFill>
                  <a:srgbClr val="002060"/>
                </a:solidFill>
              </a:rPr>
              <a:t> Research Question</a:t>
            </a:r>
          </a:p>
        </p:txBody>
      </p:sp>
      <p:sp>
        <p:nvSpPr>
          <p:cNvPr id="5" name="Content Placeholder 4"/>
          <p:cNvSpPr>
            <a:spLocks noGrp="1"/>
          </p:cNvSpPr>
          <p:nvPr>
            <p:ph idx="1"/>
          </p:nvPr>
        </p:nvSpPr>
        <p:spPr/>
        <p:txBody>
          <a:bodyPr>
            <a:normAutofit fontScale="92500" lnSpcReduction="20000"/>
          </a:bodyPr>
          <a:lstStyle/>
          <a:p>
            <a:pPr marL="45720" indent="0">
              <a:buNone/>
            </a:pPr>
            <a:r>
              <a:rPr lang="en-US" sz="5400" dirty="0">
                <a:solidFill>
                  <a:schemeClr val="accent1">
                    <a:lumMod val="50000"/>
                  </a:schemeClr>
                </a:solidFill>
              </a:rPr>
              <a:t>What specific factors need to be in place to ensure accelerated student achievement in Mathematics in Manitoba?</a:t>
            </a:r>
          </a:p>
        </p:txBody>
      </p:sp>
      <p:pic>
        <p:nvPicPr>
          <p:cNvPr id="6" name="image2.png"/>
          <p:cNvPicPr/>
          <p:nvPr/>
        </p:nvPicPr>
        <p:blipFill>
          <a:blip r:embed="rId2"/>
          <a:srcRect/>
          <a:stretch>
            <a:fillRect/>
          </a:stretch>
        </p:blipFill>
        <p:spPr>
          <a:xfrm>
            <a:off x="0" y="-19050"/>
            <a:ext cx="3467100" cy="704850"/>
          </a:xfrm>
          <a:prstGeom prst="rect">
            <a:avLst/>
          </a:prstGeom>
          <a:ln/>
        </p:spPr>
      </p:pic>
    </p:spTree>
    <p:extLst>
      <p:ext uri="{BB962C8B-B14F-4D97-AF65-F5344CB8AC3E}">
        <p14:creationId xmlns:p14="http://schemas.microsoft.com/office/powerpoint/2010/main" val="109983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827116"/>
          </a:xfrm>
        </p:spPr>
        <p:txBody>
          <a:bodyPr>
            <a:normAutofit fontScale="90000"/>
          </a:bodyPr>
          <a:lstStyle/>
          <a:p>
            <a:r>
              <a:rPr lang="en-CA" dirty="0"/>
              <a:t>Overview </a:t>
            </a:r>
          </a:p>
        </p:txBody>
      </p:sp>
      <p:sp>
        <p:nvSpPr>
          <p:cNvPr id="3" name="Content Placeholder 2"/>
          <p:cNvSpPr>
            <a:spLocks noGrp="1"/>
          </p:cNvSpPr>
          <p:nvPr>
            <p:ph idx="1"/>
          </p:nvPr>
        </p:nvSpPr>
        <p:spPr>
          <a:xfrm>
            <a:off x="685800" y="1512916"/>
            <a:ext cx="10396883" cy="3861669"/>
          </a:xfrm>
        </p:spPr>
        <p:txBody>
          <a:bodyPr/>
          <a:lstStyle/>
          <a:p>
            <a:r>
              <a:rPr lang="en-CA" sz="2400" dirty="0"/>
              <a:t>Pilot Started with 14  school Divisions – approximately  90 teachers </a:t>
            </a:r>
          </a:p>
          <a:p>
            <a:r>
              <a:rPr lang="en-CA" sz="2400" dirty="0"/>
              <a:t>Grade 6 and 9 </a:t>
            </a:r>
          </a:p>
          <a:p>
            <a:r>
              <a:rPr lang="en-CA" sz="2400" dirty="0"/>
              <a:t>Expert support from PEI</a:t>
            </a:r>
          </a:p>
          <a:p>
            <a:r>
              <a:rPr lang="en-CA" sz="2400" dirty="0"/>
              <a:t>Trained Numeracy Coaches</a:t>
            </a:r>
          </a:p>
          <a:p>
            <a:r>
              <a:rPr lang="en-CA" sz="2400" dirty="0"/>
              <a:t>Professional learning for Principals  </a:t>
            </a:r>
          </a:p>
          <a:p>
            <a:pPr marL="0" indent="0">
              <a:buNone/>
            </a:pPr>
            <a:endParaRPr lang="en-CA" dirty="0"/>
          </a:p>
          <a:p>
            <a:endParaRPr lang="en-CA" dirty="0"/>
          </a:p>
        </p:txBody>
      </p:sp>
      <p:pic>
        <p:nvPicPr>
          <p:cNvPr id="4" name="image2.png"/>
          <p:cNvPicPr/>
          <p:nvPr/>
        </p:nvPicPr>
        <p:blipFill>
          <a:blip r:embed="rId2"/>
          <a:srcRect/>
          <a:stretch>
            <a:fillRect/>
          </a:stretch>
        </p:blipFill>
        <p:spPr>
          <a:xfrm>
            <a:off x="0" y="107744"/>
            <a:ext cx="3467100" cy="704850"/>
          </a:xfrm>
          <a:prstGeom prst="rect">
            <a:avLst/>
          </a:prstGeom>
          <a:ln/>
        </p:spPr>
      </p:pic>
    </p:spTree>
    <p:extLst>
      <p:ext uri="{BB962C8B-B14F-4D97-AF65-F5344CB8AC3E}">
        <p14:creationId xmlns:p14="http://schemas.microsoft.com/office/powerpoint/2010/main" val="282833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It’s Not</a:t>
            </a:r>
          </a:p>
        </p:txBody>
      </p:sp>
      <p:sp>
        <p:nvSpPr>
          <p:cNvPr id="3" name="Content Placeholder 2"/>
          <p:cNvSpPr>
            <a:spLocks noGrp="1"/>
          </p:cNvSpPr>
          <p:nvPr>
            <p:ph idx="1"/>
          </p:nvPr>
        </p:nvSpPr>
        <p:spPr/>
        <p:txBody>
          <a:bodyPr>
            <a:normAutofit/>
          </a:bodyPr>
          <a:lstStyle/>
          <a:p>
            <a:r>
              <a:rPr lang="en-CA" sz="3200" dirty="0"/>
              <a:t>A stand alone Program</a:t>
            </a:r>
          </a:p>
          <a:p>
            <a:r>
              <a:rPr lang="en-CA" sz="3200" dirty="0"/>
              <a:t>Teachers becoming technicians</a:t>
            </a:r>
          </a:p>
          <a:p>
            <a:r>
              <a:rPr lang="en-CA" sz="3200" dirty="0"/>
              <a:t>All About the tools</a:t>
            </a:r>
          </a:p>
          <a:p>
            <a:r>
              <a:rPr lang="en-CA" sz="3200" dirty="0"/>
              <a:t>All about Assessment </a:t>
            </a:r>
          </a:p>
        </p:txBody>
      </p:sp>
      <p:pic>
        <p:nvPicPr>
          <p:cNvPr id="4" name="image2.png"/>
          <p:cNvPicPr/>
          <p:nvPr/>
        </p:nvPicPr>
        <p:blipFill>
          <a:blip r:embed="rId2"/>
          <a:srcRect/>
          <a:stretch>
            <a:fillRect/>
          </a:stretch>
        </p:blipFill>
        <p:spPr>
          <a:xfrm>
            <a:off x="206086" y="0"/>
            <a:ext cx="3467100" cy="704850"/>
          </a:xfrm>
          <a:prstGeom prst="rect">
            <a:avLst/>
          </a:prstGeom>
          <a:ln/>
        </p:spPr>
      </p:pic>
    </p:spTree>
    <p:extLst>
      <p:ext uri="{BB962C8B-B14F-4D97-AF65-F5344CB8AC3E}">
        <p14:creationId xmlns:p14="http://schemas.microsoft.com/office/powerpoint/2010/main" val="373002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32" name="Group 28"/>
          <p:cNvGrpSpPr>
            <a:grpSpLocks/>
          </p:cNvGrpSpPr>
          <p:nvPr/>
        </p:nvGrpSpPr>
        <p:grpSpPr bwMode="auto">
          <a:xfrm>
            <a:off x="1542921" y="589159"/>
            <a:ext cx="9201280" cy="4470130"/>
            <a:chOff x="1326" y="5068"/>
            <a:chExt cx="9835" cy="4426"/>
          </a:xfrm>
        </p:grpSpPr>
        <p:sp>
          <p:nvSpPr>
            <p:cNvPr id="72733" name="Text Box 29"/>
            <p:cNvSpPr txBox="1">
              <a:spLocks noChangeArrowheads="1"/>
            </p:cNvSpPr>
            <p:nvPr/>
          </p:nvSpPr>
          <p:spPr bwMode="auto">
            <a:xfrm>
              <a:off x="1326" y="8785"/>
              <a:ext cx="3325" cy="7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en-US" sz="4000" b="1" dirty="0">
                  <a:solidFill>
                    <a:srgbClr val="0070C0"/>
                  </a:solidFill>
                  <a:latin typeface="Calibri" pitchFamily="34" charset="0"/>
                </a:rPr>
                <a:t>Assessment</a:t>
              </a:r>
              <a:endParaRPr lang="en-US" sz="4000" dirty="0">
                <a:latin typeface="Arial" pitchFamily="34" charset="0"/>
              </a:endParaRPr>
            </a:p>
          </p:txBody>
        </p:sp>
        <p:sp>
          <p:nvSpPr>
            <p:cNvPr id="72734" name="Text Box 30"/>
            <p:cNvSpPr txBox="1">
              <a:spLocks noChangeArrowheads="1"/>
            </p:cNvSpPr>
            <p:nvPr/>
          </p:nvSpPr>
          <p:spPr bwMode="auto">
            <a:xfrm>
              <a:off x="8417" y="8725"/>
              <a:ext cx="2744" cy="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en-US" sz="4000" b="1" dirty="0">
                  <a:solidFill>
                    <a:srgbClr val="C00000"/>
                  </a:solidFill>
                  <a:latin typeface="Calibri" pitchFamily="34" charset="0"/>
                </a:rPr>
                <a:t>Instruction</a:t>
              </a:r>
              <a:endParaRPr lang="en-US" sz="4000" dirty="0">
                <a:latin typeface="Arial" pitchFamily="34" charset="0"/>
              </a:endParaRPr>
            </a:p>
          </p:txBody>
        </p:sp>
        <p:sp>
          <p:nvSpPr>
            <p:cNvPr id="72735" name="AutoShape 31"/>
            <p:cNvSpPr>
              <a:spLocks noChangeArrowheads="1"/>
            </p:cNvSpPr>
            <p:nvPr/>
          </p:nvSpPr>
          <p:spPr bwMode="auto">
            <a:xfrm>
              <a:off x="4336" y="5753"/>
              <a:ext cx="3765" cy="3300"/>
            </a:xfrm>
            <a:prstGeom prst="triangle">
              <a:avLst>
                <a:gd name="adj" fmla="val 50000"/>
              </a:avLst>
            </a:prstGeom>
            <a:solidFill>
              <a:srgbClr val="E8E8E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36" name="Text Box 32"/>
            <p:cNvSpPr txBox="1">
              <a:spLocks noChangeArrowheads="1"/>
            </p:cNvSpPr>
            <p:nvPr/>
          </p:nvSpPr>
          <p:spPr bwMode="auto">
            <a:xfrm>
              <a:off x="4857" y="5068"/>
              <a:ext cx="2722" cy="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en-US" sz="4000" b="1" dirty="0">
                  <a:solidFill>
                    <a:srgbClr val="00B050"/>
                  </a:solidFill>
                  <a:latin typeface="Calibri" pitchFamily="34" charset="0"/>
                </a:rPr>
                <a:t>Curriculum</a:t>
              </a:r>
              <a:endParaRPr lang="en-US" sz="4000" dirty="0">
                <a:latin typeface="Arial" pitchFamily="34" charset="0"/>
              </a:endParaRPr>
            </a:p>
          </p:txBody>
        </p:sp>
        <p:cxnSp>
          <p:nvCxnSpPr>
            <p:cNvPr id="72737" name="AutoShape 33"/>
            <p:cNvCxnSpPr>
              <a:cxnSpLocks noChangeShapeType="1"/>
            </p:cNvCxnSpPr>
            <p:nvPr/>
          </p:nvCxnSpPr>
          <p:spPr bwMode="auto">
            <a:xfrm>
              <a:off x="6826" y="6488"/>
              <a:ext cx="930" cy="1545"/>
            </a:xfrm>
            <a:prstGeom prst="straightConnector1">
              <a:avLst/>
            </a:prstGeom>
            <a:noFill/>
            <a:ln w="38100">
              <a:solidFill>
                <a:srgbClr val="000000"/>
              </a:solidFill>
              <a:round/>
              <a:headEnd type="triangle" w="med" len="med"/>
              <a:tailEnd type="triangle" w="med" len="med"/>
            </a:ln>
          </p:spPr>
        </p:cxnSp>
        <p:cxnSp>
          <p:nvCxnSpPr>
            <p:cNvPr id="72738" name="AutoShape 34"/>
            <p:cNvCxnSpPr>
              <a:cxnSpLocks noChangeShapeType="1"/>
            </p:cNvCxnSpPr>
            <p:nvPr/>
          </p:nvCxnSpPr>
          <p:spPr bwMode="auto">
            <a:xfrm>
              <a:off x="5281" y="9263"/>
              <a:ext cx="1935" cy="1"/>
            </a:xfrm>
            <a:prstGeom prst="straightConnector1">
              <a:avLst/>
            </a:prstGeom>
            <a:noFill/>
            <a:ln w="38100">
              <a:solidFill>
                <a:srgbClr val="000000"/>
              </a:solidFill>
              <a:round/>
              <a:headEnd type="triangle" w="med" len="med"/>
              <a:tailEnd type="triangle" w="med" len="med"/>
            </a:ln>
          </p:spPr>
        </p:cxnSp>
        <p:cxnSp>
          <p:nvCxnSpPr>
            <p:cNvPr id="72739" name="AutoShape 35"/>
            <p:cNvCxnSpPr>
              <a:cxnSpLocks noChangeShapeType="1"/>
            </p:cNvCxnSpPr>
            <p:nvPr/>
          </p:nvCxnSpPr>
          <p:spPr bwMode="auto">
            <a:xfrm flipH="1">
              <a:off x="4651" y="6488"/>
              <a:ext cx="945" cy="1545"/>
            </a:xfrm>
            <a:prstGeom prst="straightConnector1">
              <a:avLst/>
            </a:prstGeom>
            <a:noFill/>
            <a:ln w="38100">
              <a:solidFill>
                <a:srgbClr val="000000"/>
              </a:solidFill>
              <a:round/>
              <a:headEnd type="triangle" w="med" len="med"/>
              <a:tailEnd type="triangle" w="med" len="med"/>
            </a:ln>
          </p:spPr>
        </p:cxnSp>
      </p:grpSp>
      <p:sp>
        <p:nvSpPr>
          <p:cNvPr id="47" name="Titre 1"/>
          <p:cNvSpPr txBox="1">
            <a:spLocks/>
          </p:cNvSpPr>
          <p:nvPr/>
        </p:nvSpPr>
        <p:spPr bwMode="auto">
          <a:xfrm>
            <a:off x="2643447" y="5326931"/>
            <a:ext cx="6949440" cy="1232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defTabSz="914400" eaLnBrk="0" fontAlgn="base" hangingPunct="0">
              <a:spcBef>
                <a:spcPct val="0"/>
              </a:spcBef>
              <a:spcAft>
                <a:spcPct val="0"/>
              </a:spcAft>
              <a:defRPr/>
            </a:pPr>
            <a:r>
              <a:rPr lang="en-CA" sz="5400" b="1" kern="0" dirty="0">
                <a:solidFill>
                  <a:srgbClr val="00206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cs typeface="Arial" pitchFamily="34" charset="0"/>
              </a:rPr>
              <a:t>Student Achievement</a:t>
            </a:r>
          </a:p>
        </p:txBody>
      </p:sp>
      <p:pic>
        <p:nvPicPr>
          <p:cNvPr id="11" name="image2.png"/>
          <p:cNvPicPr/>
          <p:nvPr/>
        </p:nvPicPr>
        <p:blipFill>
          <a:blip r:embed="rId3"/>
          <a:srcRect/>
          <a:stretch>
            <a:fillRect/>
          </a:stretch>
        </p:blipFill>
        <p:spPr>
          <a:xfrm>
            <a:off x="0" y="0"/>
            <a:ext cx="3856066" cy="1014153"/>
          </a:xfrm>
          <a:prstGeom prst="rect">
            <a:avLst/>
          </a:prstGeom>
          <a:ln/>
        </p:spPr>
      </p:pic>
    </p:spTree>
    <p:extLst>
      <p:ext uri="{BB962C8B-B14F-4D97-AF65-F5344CB8AC3E}">
        <p14:creationId xmlns:p14="http://schemas.microsoft.com/office/powerpoint/2010/main" val="26754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333" dirty="0">
                <a:solidFill>
                  <a:srgbClr val="002060"/>
                </a:solidFill>
                <a:latin typeface="Adobe Gothic Std B" panose="020B0800000000000000" pitchFamily="34" charset="-128"/>
                <a:ea typeface="Adobe Gothic Std B" panose="020B0800000000000000" pitchFamily="34" charset="-128"/>
              </a:rPr>
              <a:t>Curriculum</a:t>
            </a:r>
            <a:endParaRPr lang="en-US" sz="5333" dirty="0">
              <a:solidFill>
                <a:srgbClr val="002060"/>
              </a:solidFill>
            </a:endParaRPr>
          </a:p>
        </p:txBody>
      </p:sp>
      <p:grpSp>
        <p:nvGrpSpPr>
          <p:cNvPr id="13" name="Group 28">
            <a:extLst>
              <a:ext uri="{FF2B5EF4-FFF2-40B4-BE49-F238E27FC236}">
                <a16:creationId xmlns:a16="http://schemas.microsoft.com/office/drawing/2014/main" id="{BC65B13A-E252-4171-9502-D0124E45D741}"/>
              </a:ext>
            </a:extLst>
          </p:cNvPr>
          <p:cNvGrpSpPr>
            <a:grpSpLocks/>
          </p:cNvGrpSpPr>
          <p:nvPr/>
        </p:nvGrpSpPr>
        <p:grpSpPr bwMode="auto">
          <a:xfrm>
            <a:off x="2871357" y="254428"/>
            <a:ext cx="7436622" cy="2359300"/>
            <a:chOff x="393" y="4542"/>
            <a:chExt cx="12766" cy="4905"/>
          </a:xfrm>
        </p:grpSpPr>
        <p:sp>
          <p:nvSpPr>
            <p:cNvPr id="6" name="Text Box 29">
              <a:extLst>
                <a:ext uri="{FF2B5EF4-FFF2-40B4-BE49-F238E27FC236}">
                  <a16:creationId xmlns:a16="http://schemas.microsoft.com/office/drawing/2014/main" id="{21A62440-7A4E-495C-9199-8CB87BFD0D7F}"/>
                </a:ext>
              </a:extLst>
            </p:cNvPr>
            <p:cNvSpPr txBox="1">
              <a:spLocks noChangeArrowheads="1"/>
            </p:cNvSpPr>
            <p:nvPr/>
          </p:nvSpPr>
          <p:spPr bwMode="auto">
            <a:xfrm>
              <a:off x="393" y="8377"/>
              <a:ext cx="3943" cy="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200" b="1" dirty="0">
                  <a:latin typeface="Calibri" pitchFamily="34" charset="0"/>
                </a:rPr>
                <a:t>Assessment</a:t>
              </a:r>
              <a:endParaRPr lang="en-US" sz="3200" dirty="0">
                <a:latin typeface="Arial" pitchFamily="34" charset="0"/>
              </a:endParaRPr>
            </a:p>
          </p:txBody>
        </p:sp>
        <p:sp>
          <p:nvSpPr>
            <p:cNvPr id="7" name="Text Box 30">
              <a:extLst>
                <a:ext uri="{FF2B5EF4-FFF2-40B4-BE49-F238E27FC236}">
                  <a16:creationId xmlns:a16="http://schemas.microsoft.com/office/drawing/2014/main" id="{E74F8CE6-42F1-45F7-BF6E-B226E2574530}"/>
                </a:ext>
              </a:extLst>
            </p:cNvPr>
            <p:cNvSpPr txBox="1">
              <a:spLocks noChangeArrowheads="1"/>
            </p:cNvSpPr>
            <p:nvPr/>
          </p:nvSpPr>
          <p:spPr bwMode="auto">
            <a:xfrm>
              <a:off x="8767" y="8270"/>
              <a:ext cx="4392" cy="1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200" b="1" dirty="0">
                  <a:solidFill>
                    <a:schemeClr val="bg1"/>
                  </a:solidFill>
                  <a:latin typeface="Calibri" pitchFamily="34" charset="0"/>
                </a:rPr>
                <a:t>Instruction</a:t>
              </a:r>
              <a:endParaRPr lang="en-US" sz="3200" dirty="0">
                <a:solidFill>
                  <a:schemeClr val="bg1"/>
                </a:solidFill>
                <a:latin typeface="Arial" pitchFamily="34" charset="0"/>
              </a:endParaRPr>
            </a:p>
          </p:txBody>
        </p:sp>
        <p:sp>
          <p:nvSpPr>
            <p:cNvPr id="8" name="AutoShape 31">
              <a:extLst>
                <a:ext uri="{FF2B5EF4-FFF2-40B4-BE49-F238E27FC236}">
                  <a16:creationId xmlns:a16="http://schemas.microsoft.com/office/drawing/2014/main" id="{6884FF23-5326-479A-90D0-855F1E2B6735}"/>
                </a:ext>
              </a:extLst>
            </p:cNvPr>
            <p:cNvSpPr>
              <a:spLocks noChangeArrowheads="1"/>
            </p:cNvSpPr>
            <p:nvPr/>
          </p:nvSpPr>
          <p:spPr bwMode="auto">
            <a:xfrm>
              <a:off x="4336" y="5753"/>
              <a:ext cx="3765" cy="3300"/>
            </a:xfrm>
            <a:prstGeom prst="triangle">
              <a:avLst>
                <a:gd name="adj" fmla="val 50000"/>
              </a:avLst>
            </a:prstGeom>
            <a:solidFill>
              <a:srgbClr val="E8E8E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Box 32">
              <a:extLst>
                <a:ext uri="{FF2B5EF4-FFF2-40B4-BE49-F238E27FC236}">
                  <a16:creationId xmlns:a16="http://schemas.microsoft.com/office/drawing/2014/main" id="{C240225E-3F5C-4A99-8E97-DACE07C9A0DF}"/>
                </a:ext>
              </a:extLst>
            </p:cNvPr>
            <p:cNvSpPr txBox="1">
              <a:spLocks noChangeArrowheads="1"/>
            </p:cNvSpPr>
            <p:nvPr/>
          </p:nvSpPr>
          <p:spPr bwMode="auto">
            <a:xfrm>
              <a:off x="4130" y="4542"/>
              <a:ext cx="4937" cy="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ts val="1000"/>
                </a:spcAft>
              </a:pPr>
              <a:r>
                <a:rPr lang="en-US" sz="3600" b="1" dirty="0">
                  <a:solidFill>
                    <a:srgbClr val="006600"/>
                  </a:solidFill>
                  <a:latin typeface="Calibri" pitchFamily="34" charset="0"/>
                </a:rPr>
                <a:t>Curriculum</a:t>
              </a:r>
              <a:endParaRPr lang="en-US" sz="3600" dirty="0">
                <a:solidFill>
                  <a:srgbClr val="006600"/>
                </a:solidFill>
                <a:latin typeface="Arial" pitchFamily="34" charset="0"/>
              </a:endParaRPr>
            </a:p>
          </p:txBody>
        </p:sp>
        <p:cxnSp>
          <p:nvCxnSpPr>
            <p:cNvPr id="10" name="AutoShape 33">
              <a:extLst>
                <a:ext uri="{FF2B5EF4-FFF2-40B4-BE49-F238E27FC236}">
                  <a16:creationId xmlns:a16="http://schemas.microsoft.com/office/drawing/2014/main" id="{0BFDBC25-EC12-4133-9B20-E8FE2C57247C}"/>
                </a:ext>
              </a:extLst>
            </p:cNvPr>
            <p:cNvCxnSpPr>
              <a:cxnSpLocks noChangeShapeType="1"/>
            </p:cNvCxnSpPr>
            <p:nvPr/>
          </p:nvCxnSpPr>
          <p:spPr bwMode="auto">
            <a:xfrm>
              <a:off x="6826" y="6488"/>
              <a:ext cx="930" cy="1545"/>
            </a:xfrm>
            <a:prstGeom prst="straightConnector1">
              <a:avLst/>
            </a:prstGeom>
            <a:noFill/>
            <a:ln w="38100">
              <a:solidFill>
                <a:srgbClr val="000000"/>
              </a:solidFill>
              <a:round/>
              <a:headEnd type="triangle" w="med" len="med"/>
              <a:tailEnd type="triangle" w="med" len="med"/>
            </a:ln>
          </p:spPr>
        </p:cxnSp>
        <p:cxnSp>
          <p:nvCxnSpPr>
            <p:cNvPr id="11" name="AutoShape 34">
              <a:extLst>
                <a:ext uri="{FF2B5EF4-FFF2-40B4-BE49-F238E27FC236}">
                  <a16:creationId xmlns:a16="http://schemas.microsoft.com/office/drawing/2014/main" id="{6F149E86-28FE-4149-A0DE-47F67EFBAC22}"/>
                </a:ext>
              </a:extLst>
            </p:cNvPr>
            <p:cNvCxnSpPr>
              <a:cxnSpLocks noChangeShapeType="1"/>
            </p:cNvCxnSpPr>
            <p:nvPr/>
          </p:nvCxnSpPr>
          <p:spPr bwMode="auto">
            <a:xfrm>
              <a:off x="5281" y="9263"/>
              <a:ext cx="1935" cy="1"/>
            </a:xfrm>
            <a:prstGeom prst="straightConnector1">
              <a:avLst/>
            </a:prstGeom>
            <a:noFill/>
            <a:ln w="38100">
              <a:solidFill>
                <a:srgbClr val="000000"/>
              </a:solidFill>
              <a:round/>
              <a:headEnd type="triangle" w="med" len="med"/>
              <a:tailEnd type="triangle" w="med" len="med"/>
            </a:ln>
          </p:spPr>
        </p:cxnSp>
        <p:cxnSp>
          <p:nvCxnSpPr>
            <p:cNvPr id="12" name="AutoShape 35">
              <a:extLst>
                <a:ext uri="{FF2B5EF4-FFF2-40B4-BE49-F238E27FC236}">
                  <a16:creationId xmlns:a16="http://schemas.microsoft.com/office/drawing/2014/main" id="{7E3A13A7-1B3A-47E8-851D-002583D55670}"/>
                </a:ext>
              </a:extLst>
            </p:cNvPr>
            <p:cNvCxnSpPr>
              <a:cxnSpLocks noChangeShapeType="1"/>
            </p:cNvCxnSpPr>
            <p:nvPr/>
          </p:nvCxnSpPr>
          <p:spPr bwMode="auto">
            <a:xfrm flipH="1">
              <a:off x="4651" y="6488"/>
              <a:ext cx="945" cy="1545"/>
            </a:xfrm>
            <a:prstGeom prst="straightConnector1">
              <a:avLst/>
            </a:prstGeom>
            <a:noFill/>
            <a:ln w="38100">
              <a:solidFill>
                <a:srgbClr val="000000"/>
              </a:solidFill>
              <a:round/>
              <a:headEnd type="triangle" w="med" len="med"/>
              <a:tailEnd type="triangle" w="med" len="med"/>
            </a:ln>
          </p:spPr>
        </p:cxnSp>
      </p:grpSp>
      <p:sp>
        <p:nvSpPr>
          <p:cNvPr id="4" name="Subtitle 3"/>
          <p:cNvSpPr>
            <a:spLocks noGrp="1"/>
          </p:cNvSpPr>
          <p:nvPr>
            <p:ph type="subTitle" idx="1"/>
          </p:nvPr>
        </p:nvSpPr>
        <p:spPr>
          <a:xfrm rot="21420000">
            <a:off x="152059" y="4026888"/>
            <a:ext cx="11131041" cy="1293164"/>
          </a:xfrm>
        </p:spPr>
        <p:txBody>
          <a:bodyPr/>
          <a:lstStyle/>
          <a:p>
            <a:pPr algn="l"/>
            <a:r>
              <a:rPr lang="en-CA" dirty="0">
                <a:solidFill>
                  <a:srgbClr val="FF0000"/>
                </a:solidFill>
              </a:rPr>
              <a:t>1. Foundational Outcomes  2. Pacing guides  3. Reach back </a:t>
            </a:r>
          </a:p>
          <a:p>
            <a:pPr algn="l"/>
            <a:endParaRPr lang="en-CA" dirty="0"/>
          </a:p>
        </p:txBody>
      </p:sp>
      <p:pic>
        <p:nvPicPr>
          <p:cNvPr id="14" name="image2.png"/>
          <p:cNvPicPr/>
          <p:nvPr/>
        </p:nvPicPr>
        <p:blipFill>
          <a:blip r:embed="rId3"/>
          <a:srcRect/>
          <a:stretch>
            <a:fillRect/>
          </a:stretch>
        </p:blipFill>
        <p:spPr>
          <a:xfrm>
            <a:off x="0" y="78770"/>
            <a:ext cx="3467100" cy="704850"/>
          </a:xfrm>
          <a:prstGeom prst="rect">
            <a:avLst/>
          </a:prstGeom>
          <a:ln/>
        </p:spPr>
      </p:pic>
    </p:spTree>
    <p:extLst>
      <p:ext uri="{BB962C8B-B14F-4D97-AF65-F5344CB8AC3E}">
        <p14:creationId xmlns:p14="http://schemas.microsoft.com/office/powerpoint/2010/main" val="14570852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1619</TotalTime>
  <Words>1439</Words>
  <Application>Microsoft Office PowerPoint</Application>
  <PresentationFormat>Widescreen</PresentationFormat>
  <Paragraphs>268</Paragraphs>
  <Slides>38</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Adobe Gothic Std B</vt:lpstr>
      <vt:lpstr>Arial</vt:lpstr>
      <vt:lpstr>Calibri</vt:lpstr>
      <vt:lpstr>Impact</vt:lpstr>
      <vt:lpstr>LTC Circled Caps</vt:lpstr>
      <vt:lpstr>Times New Roman</vt:lpstr>
      <vt:lpstr>Main Event</vt:lpstr>
      <vt:lpstr>Document</vt:lpstr>
      <vt:lpstr>  Mrlc Numeracy Achievement Research Project (NAP) </vt:lpstr>
      <vt:lpstr>Intentions</vt:lpstr>
      <vt:lpstr> I love Math Continuum </vt:lpstr>
      <vt:lpstr>PowerPoint Presentation</vt:lpstr>
      <vt:lpstr>mRLC Research Question</vt:lpstr>
      <vt:lpstr>Overview </vt:lpstr>
      <vt:lpstr>What It’s Not</vt:lpstr>
      <vt:lpstr>PowerPoint Presentation</vt:lpstr>
      <vt:lpstr>Curriculum</vt:lpstr>
      <vt:lpstr>A foundational outcome has leverage, endurance, and is essential for the next level of learning. (Reeves, 2010) </vt:lpstr>
      <vt:lpstr>Foundational Outcomes</vt:lpstr>
      <vt:lpstr>Pacing Guide</vt:lpstr>
      <vt:lpstr>Reachback</vt:lpstr>
      <vt:lpstr>Instruction</vt:lpstr>
      <vt:lpstr>Two Years of Professional Learning </vt:lpstr>
      <vt:lpstr>What is most important in mathematics instruction?</vt:lpstr>
      <vt:lpstr>PowerPoint Presentation</vt:lpstr>
      <vt:lpstr>Assessment  </vt:lpstr>
      <vt:lpstr>Baseline Assessment </vt:lpstr>
      <vt:lpstr>Formative Assessments </vt:lpstr>
      <vt:lpstr>PowerPoint Presentation</vt:lpstr>
      <vt:lpstr>Intentional Distractors </vt:lpstr>
      <vt:lpstr>PowerPoint Presentation</vt:lpstr>
      <vt:lpstr>PowerPoint Presentation</vt:lpstr>
      <vt:lpstr>PowerPoint Presentation</vt:lpstr>
      <vt:lpstr>After each quiz….</vt:lpstr>
      <vt:lpstr>Student Self Assessment  "Internal motivation to succeed in mathematics is one of the most important things your students can learn."  "nothing is more motivating than a sense of competence."   -Visible Learning for Mathematics Hattie, Fisher and Frey  </vt:lpstr>
      <vt:lpstr>PowerPoint Presentation</vt:lpstr>
      <vt:lpstr>Examining Student Work Together</vt:lpstr>
      <vt:lpstr>Continual Learning</vt:lpstr>
      <vt:lpstr>Challenges</vt:lpstr>
      <vt:lpstr>PowerPoint Presentation</vt:lpstr>
      <vt:lpstr>Successes</vt:lpstr>
      <vt:lpstr>PowerPoint Presentation</vt:lpstr>
      <vt:lpstr>PowerPoint Presentation</vt:lpstr>
      <vt:lpstr>PowerPoint Presentation</vt:lpstr>
      <vt:lpstr>PowerPoint Presentation</vt:lpstr>
      <vt:lpstr>PowerPoint Presentation</vt:lpstr>
    </vt:vector>
  </TitlesOfParts>
  <Company>BLSD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Leader’s Role in the Mrlc Action Research Project</dc:title>
  <dc:creator>Nicole Vinet;Eileen Sutherland</dc:creator>
  <cp:lastModifiedBy>Kayla Gilbart</cp:lastModifiedBy>
  <cp:revision>72</cp:revision>
  <cp:lastPrinted>2019-03-14T01:19:40Z</cp:lastPrinted>
  <dcterms:created xsi:type="dcterms:W3CDTF">2018-12-06T17:26:06Z</dcterms:created>
  <dcterms:modified xsi:type="dcterms:W3CDTF">2019-09-04T00:43:34Z</dcterms:modified>
</cp:coreProperties>
</file>